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sldIdLst>
    <p:sldId id="256" r:id="rId2"/>
    <p:sldId id="257" r:id="rId3"/>
    <p:sldId id="258" r:id="rId4"/>
    <p:sldId id="259" r:id="rId5"/>
    <p:sldId id="263" r:id="rId6"/>
    <p:sldId id="264" r:id="rId7"/>
    <p:sldId id="265" r:id="rId8"/>
    <p:sldId id="266" r:id="rId9"/>
    <p:sldId id="267" r:id="rId10"/>
    <p:sldId id="268" r:id="rId11"/>
    <p:sldId id="274" r:id="rId12"/>
    <p:sldId id="269" r:id="rId13"/>
    <p:sldId id="270" r:id="rId14"/>
    <p:sldId id="271" r:id="rId15"/>
    <p:sldId id="272" r:id="rId16"/>
    <p:sldId id="275" r:id="rId17"/>
    <p:sldId id="273" r:id="rId18"/>
    <p:sldId id="260" r:id="rId19"/>
    <p:sldId id="282" r:id="rId20"/>
    <p:sldId id="284" r:id="rId21"/>
    <p:sldId id="285" r:id="rId22"/>
    <p:sldId id="298" r:id="rId23"/>
    <p:sldId id="299" r:id="rId24"/>
    <p:sldId id="322" r:id="rId25"/>
    <p:sldId id="331" r:id="rId26"/>
    <p:sldId id="300" r:id="rId27"/>
    <p:sldId id="296" r:id="rId28"/>
    <p:sldId id="318" r:id="rId29"/>
    <p:sldId id="321" r:id="rId30"/>
    <p:sldId id="324" r:id="rId31"/>
    <p:sldId id="323" r:id="rId32"/>
    <p:sldId id="320" r:id="rId33"/>
    <p:sldId id="327" r:id="rId34"/>
    <p:sldId id="326" r:id="rId35"/>
    <p:sldId id="328" r:id="rId36"/>
    <p:sldId id="329" r:id="rId37"/>
    <p:sldId id="297" r:id="rId38"/>
    <p:sldId id="325" r:id="rId39"/>
    <p:sldId id="330" r:id="rId40"/>
    <p:sldId id="333" r:id="rId41"/>
    <p:sldId id="334" r:id="rId42"/>
    <p:sldId id="335" r:id="rId43"/>
    <p:sldId id="336" r:id="rId44"/>
    <p:sldId id="337" r:id="rId45"/>
    <p:sldId id="338" r:id="rId46"/>
    <p:sldId id="339" r:id="rId47"/>
    <p:sldId id="340" r:id="rId48"/>
    <p:sldId id="314" r:id="rId49"/>
    <p:sldId id="316" r:id="rId50"/>
    <p:sldId id="341" r:id="rId51"/>
    <p:sldId id="342" r:id="rId52"/>
    <p:sldId id="319" r:id="rId53"/>
    <p:sldId id="343"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B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85"/>
    <p:restoredTop sz="76070"/>
  </p:normalViewPr>
  <p:slideViewPr>
    <p:cSldViewPr snapToGrid="0" snapToObjects="1">
      <p:cViewPr varScale="1">
        <p:scale>
          <a:sx n="84" d="100"/>
          <a:sy n="84" d="100"/>
        </p:scale>
        <p:origin x="18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jpg>
</file>

<file path=ppt/media/image11.png>
</file>

<file path=ppt/media/image12.png>
</file>

<file path=ppt/media/image13.jpg>
</file>

<file path=ppt/media/image14.jpg>
</file>

<file path=ppt/media/image15.jpg>
</file>

<file path=ppt/media/image2.png>
</file>

<file path=ppt/media/image3.png>
</file>

<file path=ppt/media/image4.png>
</file>

<file path=ppt/media/image5.png>
</file>

<file path=ppt/media/image6.png>
</file>

<file path=ppt/media/image7.jpe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8382C0-0954-D149-AAFE-2999EDEB5EDD}" type="datetimeFigureOut">
              <a:rPr lang="en-US" smtClean="0"/>
              <a:t>12/23/21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039430-0BB2-9D4E-86F8-1277172C7437}" type="slidenum">
              <a:rPr lang="en-US" smtClean="0"/>
              <a:t>‹#›</a:t>
            </a:fld>
            <a:endParaRPr lang="en-US"/>
          </a:p>
        </p:txBody>
      </p:sp>
    </p:spTree>
    <p:extLst>
      <p:ext uri="{BB962C8B-B14F-4D97-AF65-F5344CB8AC3E}">
        <p14:creationId xmlns:p14="http://schemas.microsoft.com/office/powerpoint/2010/main" val="1909241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a:t>
            </a:r>
          </a:p>
          <a:p>
            <a:r>
              <a:rPr lang="en-US" dirty="0"/>
              <a:t>thank you all for coming. </a:t>
            </a:r>
          </a:p>
          <a:p>
            <a:endParaRPr lang="en-US" dirty="0"/>
          </a:p>
          <a:p>
            <a:r>
              <a:rPr lang="en-US" dirty="0"/>
              <a:t>I’m Jeff Tran, one of the PGY5 cardiology fellows</a:t>
            </a:r>
          </a:p>
          <a:p>
            <a:r>
              <a:rPr lang="en-US" dirty="0"/>
              <a:t>My goal today is to give you a step-by-step approach for caring for patients with heart failure decompensation or cardiogenic shock from the minute they hit the door. </a:t>
            </a:r>
          </a:p>
          <a:p>
            <a:r>
              <a:rPr lang="en-US" dirty="0"/>
              <a:t>Heart failure decompensation and cardiogenic shock are distinct entities under the umbrella of pump failure – but sometimes when you first see a patient you won’t know where they are, so we start approaching patients under the broad classification of pump failure. </a:t>
            </a:r>
          </a:p>
          <a:p>
            <a:endParaRPr lang="en-US" dirty="0"/>
          </a:p>
          <a:p>
            <a:r>
              <a:rPr lang="en-US" dirty="0"/>
              <a:t>Hopefully you’ll leave today a little more comfortable with how you can approach these very sick patients </a:t>
            </a:r>
          </a:p>
        </p:txBody>
      </p:sp>
      <p:sp>
        <p:nvSpPr>
          <p:cNvPr id="4" name="Slide Number Placeholder 3"/>
          <p:cNvSpPr>
            <a:spLocks noGrp="1"/>
          </p:cNvSpPr>
          <p:nvPr>
            <p:ph type="sldNum" sz="quarter" idx="5"/>
          </p:nvPr>
        </p:nvSpPr>
        <p:spPr/>
        <p:txBody>
          <a:bodyPr/>
          <a:lstStyle/>
          <a:p>
            <a:fld id="{C7039430-0BB2-9D4E-86F8-1277172C7437}" type="slidenum">
              <a:rPr lang="en-US" smtClean="0"/>
              <a:t>1</a:t>
            </a:fld>
            <a:endParaRPr lang="en-US"/>
          </a:p>
        </p:txBody>
      </p:sp>
    </p:spTree>
    <p:extLst>
      <p:ext uri="{BB962C8B-B14F-4D97-AF65-F5344CB8AC3E}">
        <p14:creationId xmlns:p14="http://schemas.microsoft.com/office/powerpoint/2010/main" val="3716353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10</a:t>
            </a:fld>
            <a:endParaRPr lang="en-US"/>
          </a:p>
        </p:txBody>
      </p:sp>
    </p:spTree>
    <p:extLst>
      <p:ext uri="{BB962C8B-B14F-4D97-AF65-F5344CB8AC3E}">
        <p14:creationId xmlns:p14="http://schemas.microsoft.com/office/powerpoint/2010/main" val="6049288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12</a:t>
            </a:fld>
            <a:endParaRPr lang="en-US"/>
          </a:p>
        </p:txBody>
      </p:sp>
    </p:spTree>
    <p:extLst>
      <p:ext uri="{BB962C8B-B14F-4D97-AF65-F5344CB8AC3E}">
        <p14:creationId xmlns:p14="http://schemas.microsoft.com/office/powerpoint/2010/main" val="3083934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we get labs/diagnostics is to confirm/refute our diagnosis, to further triage our patients, and if they have HF, to figure out what’s the cause</a:t>
            </a:r>
          </a:p>
          <a:p>
            <a:r>
              <a:rPr lang="en-US" dirty="0"/>
              <a:t>Here’s a quick set of labs to grab for all your HF patients </a:t>
            </a:r>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13</a:t>
            </a:fld>
            <a:endParaRPr lang="en-US"/>
          </a:p>
        </p:txBody>
      </p:sp>
    </p:spTree>
    <p:extLst>
      <p:ext uri="{BB962C8B-B14F-4D97-AF65-F5344CB8AC3E}">
        <p14:creationId xmlns:p14="http://schemas.microsoft.com/office/powerpoint/2010/main" val="34070834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quick set of diagnostic test to get for pretty much all your HF patients</a:t>
            </a:r>
          </a:p>
          <a:p>
            <a:endParaRPr lang="en-US" dirty="0"/>
          </a:p>
          <a:p>
            <a:r>
              <a:rPr lang="en-US" dirty="0"/>
              <a:t>I can’t emphasize enough the importance of an echocardiogram. The sicker the patient, the more it matters to get an echo early. It’s an important skill for any internist to be able to do their own echo, something I think I’m going to come back and talk to you guys about later in this lecture series. </a:t>
            </a:r>
          </a:p>
        </p:txBody>
      </p:sp>
      <p:sp>
        <p:nvSpPr>
          <p:cNvPr id="4" name="Slide Number Placeholder 3"/>
          <p:cNvSpPr>
            <a:spLocks noGrp="1"/>
          </p:cNvSpPr>
          <p:nvPr>
            <p:ph type="sldNum" sz="quarter" idx="5"/>
          </p:nvPr>
        </p:nvSpPr>
        <p:spPr/>
        <p:txBody>
          <a:bodyPr/>
          <a:lstStyle/>
          <a:p>
            <a:fld id="{C7039430-0BB2-9D4E-86F8-1277172C7437}" type="slidenum">
              <a:rPr lang="en-US" smtClean="0"/>
              <a:t>14</a:t>
            </a:fld>
            <a:endParaRPr lang="en-US"/>
          </a:p>
        </p:txBody>
      </p:sp>
    </p:spTree>
    <p:extLst>
      <p:ext uri="{BB962C8B-B14F-4D97-AF65-F5344CB8AC3E}">
        <p14:creationId xmlns:p14="http://schemas.microsoft.com/office/powerpoint/2010/main" val="13689577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15</a:t>
            </a:fld>
            <a:endParaRPr lang="en-US"/>
          </a:p>
        </p:txBody>
      </p:sp>
    </p:spTree>
    <p:extLst>
      <p:ext uri="{BB962C8B-B14F-4D97-AF65-F5344CB8AC3E}">
        <p14:creationId xmlns:p14="http://schemas.microsoft.com/office/powerpoint/2010/main" val="7685505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16</a:t>
            </a:fld>
            <a:endParaRPr lang="en-US"/>
          </a:p>
        </p:txBody>
      </p:sp>
    </p:spTree>
    <p:extLst>
      <p:ext uri="{BB962C8B-B14F-4D97-AF65-F5344CB8AC3E}">
        <p14:creationId xmlns:p14="http://schemas.microsoft.com/office/powerpoint/2010/main" val="42330053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Up to this point, we’ve been making subtle distinctions between decompensated heart failure and shock, but let’s map these terms back to physiologic processes </a:t>
            </a:r>
          </a:p>
          <a:p>
            <a:endParaRPr lang="en-US" dirty="0"/>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17</a:t>
            </a:fld>
            <a:endParaRPr lang="en-US"/>
          </a:p>
        </p:txBody>
      </p:sp>
    </p:spTree>
    <p:extLst>
      <p:ext uri="{BB962C8B-B14F-4D97-AF65-F5344CB8AC3E}">
        <p14:creationId xmlns:p14="http://schemas.microsoft.com/office/powerpoint/2010/main" val="35862703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do you guys think is the difference between cardiogenic shock and congestive heart failure? </a:t>
            </a:r>
          </a:p>
          <a:p>
            <a:r>
              <a:rPr lang="en-US" dirty="0"/>
              <a:t>So ultimately, one’s a back up problem, one’s a forward flow problem</a:t>
            </a:r>
          </a:p>
          <a:p>
            <a:endParaRPr lang="en-US" dirty="0"/>
          </a:p>
          <a:p>
            <a:r>
              <a:rPr lang="en-US" dirty="0"/>
              <a:t>Note you can have cardiogenic shock outside of congestion – such as </a:t>
            </a:r>
            <a:r>
              <a:rPr lang="en-US" dirty="0" err="1"/>
              <a:t>Ms</a:t>
            </a:r>
            <a:r>
              <a:rPr lang="en-US" dirty="0"/>
              <a:t> S’s case – which is called euvolemic cardiogenic shock </a:t>
            </a:r>
          </a:p>
          <a:p>
            <a:endParaRPr lang="en-US" dirty="0"/>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18</a:t>
            </a:fld>
            <a:endParaRPr lang="en-US"/>
          </a:p>
        </p:txBody>
      </p:sp>
    </p:spTree>
    <p:extLst>
      <p:ext uri="{BB962C8B-B14F-4D97-AF65-F5344CB8AC3E}">
        <p14:creationId xmlns:p14="http://schemas.microsoft.com/office/powerpoint/2010/main" val="18032737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understand why we should distinguish between these concepts, we have to understand the physiology a little better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this we turn to one of my favorite topics: pressure volume loops.</a:t>
            </a:r>
          </a:p>
          <a:p>
            <a:endParaRPr lang="en-US" dirty="0"/>
          </a:p>
          <a:p>
            <a:r>
              <a:rPr lang="en-US" dirty="0"/>
              <a:t>Here’s a flash back from med school: </a:t>
            </a:r>
          </a:p>
          <a:p>
            <a:endParaRPr lang="en-US" dirty="0"/>
          </a:p>
          <a:p>
            <a:r>
              <a:rPr lang="en-US" dirty="0"/>
              <a:t>Here’s our pressure-volume axis</a:t>
            </a:r>
          </a:p>
          <a:p>
            <a:endParaRPr lang="en-US" dirty="0"/>
          </a:p>
          <a:p>
            <a:r>
              <a:rPr lang="en-US" dirty="0"/>
              <a:t>Well start with diastolic filling, then we have isovolumic contraction, followed by the opening of the aortic valve into systole. The aortic valve then closes, the ventricle relaxes, and we start over again. </a:t>
            </a:r>
          </a:p>
          <a:p>
            <a:endParaRPr lang="en-US" dirty="0"/>
          </a:p>
          <a:p>
            <a:r>
              <a:rPr lang="en-US" dirty="0"/>
              <a:t>This is the cardiac cycle. </a:t>
            </a:r>
          </a:p>
        </p:txBody>
      </p:sp>
      <p:sp>
        <p:nvSpPr>
          <p:cNvPr id="4" name="Slide Number Placeholder 3"/>
          <p:cNvSpPr>
            <a:spLocks noGrp="1"/>
          </p:cNvSpPr>
          <p:nvPr>
            <p:ph type="sldNum" sz="quarter" idx="5"/>
          </p:nvPr>
        </p:nvSpPr>
        <p:spPr/>
        <p:txBody>
          <a:bodyPr/>
          <a:lstStyle/>
          <a:p>
            <a:fld id="{21E864E9-89A6-CC49-B9C5-525BA8DA7C79}" type="slidenum">
              <a:rPr lang="en-US" smtClean="0"/>
              <a:t>19</a:t>
            </a:fld>
            <a:endParaRPr lang="en-US"/>
          </a:p>
        </p:txBody>
      </p:sp>
    </p:spTree>
    <p:extLst>
      <p:ext uri="{BB962C8B-B14F-4D97-AF65-F5344CB8AC3E}">
        <p14:creationId xmlns:p14="http://schemas.microsoft.com/office/powerpoint/2010/main" val="42756256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some really interesting things we can get out of the cardiac cycle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Stroke volume is here and blood pressure is here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21E864E9-89A6-CC49-B9C5-525BA8DA7C79}" type="slidenum">
              <a:rPr lang="en-US" smtClean="0"/>
              <a:t>20</a:t>
            </a:fld>
            <a:endParaRPr lang="en-US"/>
          </a:p>
        </p:txBody>
      </p:sp>
    </p:spTree>
    <p:extLst>
      <p:ext uri="{BB962C8B-B14F-4D97-AF65-F5344CB8AC3E}">
        <p14:creationId xmlns:p14="http://schemas.microsoft.com/office/powerpoint/2010/main" val="4189458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other week I got this consult from the ED. </a:t>
            </a:r>
          </a:p>
          <a:p>
            <a:endParaRPr lang="en-US" dirty="0"/>
          </a:p>
          <a:p>
            <a:r>
              <a:rPr lang="en-US" dirty="0"/>
              <a:t>…&lt;read case above&gt; … </a:t>
            </a:r>
          </a:p>
          <a:p>
            <a:endParaRPr lang="en-US" dirty="0"/>
          </a:p>
          <a:p>
            <a:r>
              <a:rPr lang="en-US" dirty="0"/>
              <a:t>This patient is extremely sick- she’s actively dying from cardiogenic shock- but lets break down how we can know that, what her physiology is, and how we can help her </a:t>
            </a:r>
          </a:p>
        </p:txBody>
      </p:sp>
      <p:sp>
        <p:nvSpPr>
          <p:cNvPr id="4" name="Slide Number Placeholder 3"/>
          <p:cNvSpPr>
            <a:spLocks noGrp="1"/>
          </p:cNvSpPr>
          <p:nvPr>
            <p:ph type="sldNum" sz="quarter" idx="5"/>
          </p:nvPr>
        </p:nvSpPr>
        <p:spPr/>
        <p:txBody>
          <a:bodyPr/>
          <a:lstStyle/>
          <a:p>
            <a:fld id="{C7039430-0BB2-9D4E-86F8-1277172C7437}" type="slidenum">
              <a:rPr lang="en-US" smtClean="0"/>
              <a:t>2</a:t>
            </a:fld>
            <a:endParaRPr lang="en-US"/>
          </a:p>
        </p:txBody>
      </p:sp>
    </p:spTree>
    <p:extLst>
      <p:ext uri="{BB962C8B-B14F-4D97-AF65-F5344CB8AC3E}">
        <p14:creationId xmlns:p14="http://schemas.microsoft.com/office/powerpoint/2010/main" val="32139853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we can draw some interesting lines – the first is inotropy, which is how hard the heart contracts per unit of filling volume.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next is end arterial elastance, which is similar to the concept of afterload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this is what the cycle looks like in you and me- the large slope of the inotropy curve translates to a robust stroke volume per cardiac cycle. </a:t>
            </a:r>
          </a:p>
        </p:txBody>
      </p:sp>
      <p:sp>
        <p:nvSpPr>
          <p:cNvPr id="4" name="Slide Number Placeholder 3"/>
          <p:cNvSpPr>
            <a:spLocks noGrp="1"/>
          </p:cNvSpPr>
          <p:nvPr>
            <p:ph type="sldNum" sz="quarter" idx="5"/>
          </p:nvPr>
        </p:nvSpPr>
        <p:spPr/>
        <p:txBody>
          <a:bodyPr/>
          <a:lstStyle/>
          <a:p>
            <a:fld id="{21E864E9-89A6-CC49-B9C5-525BA8DA7C79}" type="slidenum">
              <a:rPr lang="en-US" smtClean="0"/>
              <a:t>21</a:t>
            </a:fld>
            <a:endParaRPr lang="en-US"/>
          </a:p>
        </p:txBody>
      </p:sp>
    </p:spTree>
    <p:extLst>
      <p:ext uri="{BB962C8B-B14F-4D97-AF65-F5344CB8AC3E}">
        <p14:creationId xmlns:p14="http://schemas.microsoft.com/office/powerpoint/2010/main" val="9418841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in a pump failure patient, the inotropy curve is shifted very far down, which pulls the blood pressure down and reduces the stroke volume </a:t>
            </a:r>
          </a:p>
        </p:txBody>
      </p:sp>
      <p:sp>
        <p:nvSpPr>
          <p:cNvPr id="4" name="Slide Number Placeholder 3"/>
          <p:cNvSpPr>
            <a:spLocks noGrp="1"/>
          </p:cNvSpPr>
          <p:nvPr>
            <p:ph type="sldNum" sz="quarter" idx="5"/>
          </p:nvPr>
        </p:nvSpPr>
        <p:spPr/>
        <p:txBody>
          <a:bodyPr/>
          <a:lstStyle/>
          <a:p>
            <a:fld id="{21E864E9-89A6-CC49-B9C5-525BA8DA7C79}" type="slidenum">
              <a:rPr lang="en-US" smtClean="0"/>
              <a:t>22</a:t>
            </a:fld>
            <a:endParaRPr lang="en-US"/>
          </a:p>
        </p:txBody>
      </p:sp>
    </p:spTree>
    <p:extLst>
      <p:ext uri="{BB962C8B-B14F-4D97-AF65-F5344CB8AC3E}">
        <p14:creationId xmlns:p14="http://schemas.microsoft.com/office/powerpoint/2010/main" val="8266683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compensate the small arterioles clamp down, which shifts the </a:t>
            </a:r>
            <a:r>
              <a:rPr lang="en-US" dirty="0" err="1"/>
              <a:t>Ea</a:t>
            </a:r>
            <a:r>
              <a:rPr lang="en-US" dirty="0"/>
              <a:t> curve upwards.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pulls up the blood pressure, but at the cost of our stroke volume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overall result of the decrease in inotropy and the increase in </a:t>
            </a:r>
            <a:r>
              <a:rPr lang="en-US" dirty="0" err="1"/>
              <a:t>Ea</a:t>
            </a:r>
            <a:r>
              <a:rPr lang="en-US" dirty="0"/>
              <a:t> is that there is a change in the BP with a significant decrease in stroke volume. To further compensate, we know that CO = SV x HR, so the HR picks up and the patient becomes tachycardic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Is this relationship between inotropy, afterload, stroke volume, and BP clear? Managing pump failure patients pretty much comes down to understanding these relationships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21E864E9-89A6-CC49-B9C5-525BA8DA7C79}" type="slidenum">
              <a:rPr lang="en-US" smtClean="0"/>
              <a:t>23</a:t>
            </a:fld>
            <a:endParaRPr lang="en-US"/>
          </a:p>
        </p:txBody>
      </p:sp>
    </p:spTree>
    <p:extLst>
      <p:ext uri="{BB962C8B-B14F-4D97-AF65-F5344CB8AC3E}">
        <p14:creationId xmlns:p14="http://schemas.microsoft.com/office/powerpoint/2010/main" val="8535304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quick summary</a:t>
            </a:r>
          </a:p>
        </p:txBody>
      </p:sp>
      <p:sp>
        <p:nvSpPr>
          <p:cNvPr id="4" name="Slide Number Placeholder 3"/>
          <p:cNvSpPr>
            <a:spLocks noGrp="1"/>
          </p:cNvSpPr>
          <p:nvPr>
            <p:ph type="sldNum" sz="quarter" idx="5"/>
          </p:nvPr>
        </p:nvSpPr>
        <p:spPr/>
        <p:txBody>
          <a:bodyPr/>
          <a:lstStyle/>
          <a:p>
            <a:fld id="{C7039430-0BB2-9D4E-86F8-1277172C7437}" type="slidenum">
              <a:rPr lang="en-US" smtClean="0"/>
              <a:t>24</a:t>
            </a:fld>
            <a:endParaRPr lang="en-US"/>
          </a:p>
        </p:txBody>
      </p:sp>
    </p:spTree>
    <p:extLst>
      <p:ext uri="{BB962C8B-B14F-4D97-AF65-F5344CB8AC3E}">
        <p14:creationId xmlns:p14="http://schemas.microsoft.com/office/powerpoint/2010/main" val="23032113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25</a:t>
            </a:fld>
            <a:endParaRPr lang="en-US"/>
          </a:p>
        </p:txBody>
      </p:sp>
    </p:spTree>
    <p:extLst>
      <p:ext uri="{BB962C8B-B14F-4D97-AF65-F5344CB8AC3E}">
        <p14:creationId xmlns:p14="http://schemas.microsoft.com/office/powerpoint/2010/main" val="39894195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based on this, how do we help our patient? </a:t>
            </a:r>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26</a:t>
            </a:fld>
            <a:endParaRPr lang="en-US"/>
          </a:p>
        </p:txBody>
      </p:sp>
    </p:spTree>
    <p:extLst>
      <p:ext uri="{BB962C8B-B14F-4D97-AF65-F5344CB8AC3E}">
        <p14:creationId xmlns:p14="http://schemas.microsoft.com/office/powerpoint/2010/main" val="2691063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27</a:t>
            </a:fld>
            <a:endParaRPr lang="en-US"/>
          </a:p>
        </p:txBody>
      </p:sp>
    </p:spTree>
    <p:extLst>
      <p:ext uri="{BB962C8B-B14F-4D97-AF65-F5344CB8AC3E}">
        <p14:creationId xmlns:p14="http://schemas.microsoft.com/office/powerpoint/2010/main" val="2852093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understand what’s going on, we have to revisit the starling curve, which basically says that the more volume you have at the start of systole, the stronger your ventricles will contract to eject that volume… up to a point. Beyond that, the ventricle starts to have diminishing inotropy. </a:t>
            </a:r>
          </a:p>
          <a:p>
            <a:endParaRPr lang="en-US" dirty="0"/>
          </a:p>
          <a:p>
            <a:r>
              <a:rPr lang="en-US" dirty="0"/>
              <a:t>In pump failure, we reach this magical point at a far lower preload than the normal heart, and the maximum inotropy is much lower. </a:t>
            </a:r>
          </a:p>
          <a:p>
            <a:endParaRPr lang="en-US" dirty="0"/>
          </a:p>
          <a:p>
            <a:r>
              <a:rPr lang="en-US" dirty="0"/>
              <a:t>We can help our congested pump failure patients by removing that volume, which theoretically will increase their inotropy </a:t>
            </a:r>
          </a:p>
        </p:txBody>
      </p:sp>
      <p:sp>
        <p:nvSpPr>
          <p:cNvPr id="4" name="Slide Number Placeholder 3"/>
          <p:cNvSpPr>
            <a:spLocks noGrp="1"/>
          </p:cNvSpPr>
          <p:nvPr>
            <p:ph type="sldNum" sz="quarter" idx="5"/>
          </p:nvPr>
        </p:nvSpPr>
        <p:spPr/>
        <p:txBody>
          <a:bodyPr/>
          <a:lstStyle/>
          <a:p>
            <a:fld id="{21E864E9-89A6-CC49-B9C5-525BA8DA7C79}" type="slidenum">
              <a:rPr lang="en-US" smtClean="0"/>
              <a:t>28</a:t>
            </a:fld>
            <a:endParaRPr lang="en-US"/>
          </a:p>
        </p:txBody>
      </p:sp>
    </p:spTree>
    <p:extLst>
      <p:ext uri="{BB962C8B-B14F-4D97-AF65-F5344CB8AC3E}">
        <p14:creationId xmlns:p14="http://schemas.microsoft.com/office/powerpoint/2010/main" val="11660158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question becomes how do we perform preload – from the medicinal side we have two options: diuresis and </a:t>
            </a:r>
            <a:r>
              <a:rPr lang="en-US" dirty="0" err="1"/>
              <a:t>venodilators</a:t>
            </a:r>
            <a:r>
              <a:rPr lang="en-US" dirty="0"/>
              <a:t> </a:t>
            </a:r>
          </a:p>
        </p:txBody>
      </p:sp>
      <p:sp>
        <p:nvSpPr>
          <p:cNvPr id="4" name="Slide Number Placeholder 3"/>
          <p:cNvSpPr>
            <a:spLocks noGrp="1"/>
          </p:cNvSpPr>
          <p:nvPr>
            <p:ph type="sldNum" sz="quarter" idx="5"/>
          </p:nvPr>
        </p:nvSpPr>
        <p:spPr/>
        <p:txBody>
          <a:bodyPr/>
          <a:lstStyle/>
          <a:p>
            <a:fld id="{C7039430-0BB2-9D4E-86F8-1277172C7437}" type="slidenum">
              <a:rPr lang="en-US" smtClean="0"/>
              <a:t>29</a:t>
            </a:fld>
            <a:endParaRPr lang="en-US"/>
          </a:p>
        </p:txBody>
      </p:sp>
    </p:spTree>
    <p:extLst>
      <p:ext uri="{BB962C8B-B14F-4D97-AF65-F5344CB8AC3E}">
        <p14:creationId xmlns:p14="http://schemas.microsoft.com/office/powerpoint/2010/main" val="23380159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therapeutic options are diuretics and RRT </a:t>
            </a:r>
          </a:p>
          <a:p>
            <a:r>
              <a:rPr lang="en-US" dirty="0"/>
              <a:t>Diuretic options are splint into loop diuretics, thiazide diuretics, and vasopressin antagonists. Patients with pump failure are often diuretic resistant due to concomitant CKD and are frequently in cardiorenal syndrome, and so frequently require a much higher dose of diuretic. </a:t>
            </a:r>
          </a:p>
          <a:p>
            <a:endParaRPr lang="en-US" dirty="0"/>
          </a:p>
          <a:p>
            <a:r>
              <a:rPr lang="en-US" dirty="0"/>
              <a:t>The questions that typically arise when selecting a diuretic regimen are: </a:t>
            </a:r>
          </a:p>
          <a:p>
            <a:pPr marL="228600" indent="-228600">
              <a:buAutoNum type="arabicParenR"/>
            </a:pPr>
            <a:r>
              <a:rPr lang="en-US" dirty="0"/>
              <a:t>which diuretic to choose</a:t>
            </a:r>
          </a:p>
          <a:p>
            <a:pPr marL="228600" indent="-228600">
              <a:buAutoNum type="arabicParenR"/>
            </a:pPr>
            <a:r>
              <a:rPr lang="en-US" dirty="0"/>
              <a:t>continuous vs intermittent infusion and </a:t>
            </a:r>
          </a:p>
          <a:p>
            <a:pPr marL="228600" indent="-228600">
              <a:buAutoNum type="arabicParenR"/>
            </a:pPr>
            <a:r>
              <a:rPr lang="en-US" dirty="0"/>
              <a:t>how to use combination diuretics when a single agent is insufficient. </a:t>
            </a:r>
          </a:p>
          <a:p>
            <a:endParaRPr lang="en-US" dirty="0"/>
          </a:p>
          <a:p>
            <a:r>
              <a:rPr lang="en-US" dirty="0"/>
              <a:t>Diuretic strategies often involve the combination of multiple diuretics, the most popular of which is loops diuretics + thiazides as well as using the loop diuretic as a bolus + continuous infusion rather than just intermittent infusions. </a:t>
            </a:r>
          </a:p>
          <a:p>
            <a:r>
              <a:rPr lang="en-US" dirty="0"/>
              <a:t>There is no data to suggest that continuous infusion is superior to intermittent bolus. Similarly strategies such as albumin sandwich, hypertonic saline boluses, and renally dosed dopamine have not been shown to have any benefit</a:t>
            </a:r>
          </a:p>
          <a:p>
            <a:endParaRPr lang="en-US" dirty="0"/>
          </a:p>
          <a:p>
            <a:r>
              <a:rPr lang="en-US" dirty="0"/>
              <a:t>Obviously, CRRT is the last option even though it allows for optimal rate of fluid removal, largely due to monetary costs, nursing requirements, and hemodynamic burden on an already tenuous patient.</a:t>
            </a:r>
          </a:p>
          <a:p>
            <a:endParaRPr lang="en-US" dirty="0"/>
          </a:p>
        </p:txBody>
      </p:sp>
      <p:sp>
        <p:nvSpPr>
          <p:cNvPr id="4" name="Slide Number Placeholder 3"/>
          <p:cNvSpPr>
            <a:spLocks noGrp="1"/>
          </p:cNvSpPr>
          <p:nvPr>
            <p:ph type="sldNum" sz="quarter" idx="5"/>
          </p:nvPr>
        </p:nvSpPr>
        <p:spPr/>
        <p:txBody>
          <a:bodyPr/>
          <a:lstStyle/>
          <a:p>
            <a:fld id="{21E864E9-89A6-CC49-B9C5-525BA8DA7C79}" type="slidenum">
              <a:rPr lang="en-US" smtClean="0"/>
              <a:t>30</a:t>
            </a:fld>
            <a:endParaRPr lang="en-US"/>
          </a:p>
        </p:txBody>
      </p:sp>
    </p:spTree>
    <p:extLst>
      <p:ext uri="{BB962C8B-B14F-4D97-AF65-F5344CB8AC3E}">
        <p14:creationId xmlns:p14="http://schemas.microsoft.com/office/powerpoint/2010/main" val="3484360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go through this topic based on how you’d approach a patient from the moment you see them in the ED. </a:t>
            </a:r>
          </a:p>
          <a:p>
            <a:endParaRPr lang="en-US" dirty="0"/>
          </a:p>
          <a:p>
            <a:pPr marL="171450" indent="-171450">
              <a:buFontTx/>
              <a:buChar char="-"/>
            </a:pPr>
            <a:r>
              <a:rPr lang="en-US" dirty="0"/>
              <a:t>First, we’ll go over the key questions to ask, followed by the things to look for on physical exam. We’ll go over the key vital signs and how all this information can give you a very good idea of how sick a patient is. </a:t>
            </a:r>
          </a:p>
          <a:p>
            <a:pPr marL="171450" indent="-171450">
              <a:buFontTx/>
              <a:buChar char="-"/>
            </a:pPr>
            <a:endParaRPr lang="en-US" dirty="0"/>
          </a:p>
          <a:p>
            <a:pPr marL="171450" indent="-171450">
              <a:buFontTx/>
              <a:buChar char="-"/>
            </a:pPr>
            <a:r>
              <a:rPr lang="en-US" dirty="0"/>
              <a:t>Then we’ll go over tests to order- these are pretty blind diagnostics you can order reflexively that will help triage patients further and better understand their physiology </a:t>
            </a:r>
          </a:p>
          <a:p>
            <a:pPr marL="171450" indent="-171450">
              <a:buFontTx/>
              <a:buChar char="-"/>
            </a:pPr>
            <a:endParaRPr lang="en-US" dirty="0"/>
          </a:p>
          <a:p>
            <a:pPr marL="171450" indent="-171450">
              <a:buFontTx/>
              <a:buChar char="-"/>
            </a:pPr>
            <a:r>
              <a:rPr lang="en-US" dirty="0"/>
              <a:t>Then we’ll talk about the physiology driving acute pump failure. </a:t>
            </a:r>
          </a:p>
          <a:p>
            <a:r>
              <a:rPr lang="en-US" dirty="0"/>
              <a:t>Once you have the physiology down, the medical toolbox becomes more or less intuitive. </a:t>
            </a:r>
          </a:p>
          <a:p>
            <a:endParaRPr lang="en-US" dirty="0"/>
          </a:p>
          <a:p>
            <a:r>
              <a:rPr lang="en-US" dirty="0"/>
              <a:t>And then finally we’ll talk about some of the advanced options we provide in the HF/ICU and what the PGY2s will get to do when they rotate with us </a:t>
            </a:r>
          </a:p>
        </p:txBody>
      </p:sp>
      <p:sp>
        <p:nvSpPr>
          <p:cNvPr id="4" name="Slide Number Placeholder 3"/>
          <p:cNvSpPr>
            <a:spLocks noGrp="1"/>
          </p:cNvSpPr>
          <p:nvPr>
            <p:ph type="sldNum" sz="quarter" idx="5"/>
          </p:nvPr>
        </p:nvSpPr>
        <p:spPr/>
        <p:txBody>
          <a:bodyPr/>
          <a:lstStyle/>
          <a:p>
            <a:fld id="{C7039430-0BB2-9D4E-86F8-1277172C7437}" type="slidenum">
              <a:rPr lang="en-US" smtClean="0"/>
              <a:t>3</a:t>
            </a:fld>
            <a:endParaRPr lang="en-US"/>
          </a:p>
        </p:txBody>
      </p:sp>
    </p:spTree>
    <p:extLst>
      <p:ext uri="{BB962C8B-B14F-4D97-AF65-F5344CB8AC3E}">
        <p14:creationId xmlns:p14="http://schemas.microsoft.com/office/powerpoint/2010/main" val="1104334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a:t>
            </a:r>
            <a:r>
              <a:rPr lang="en-US" dirty="0" err="1"/>
              <a:t>venodilators</a:t>
            </a:r>
            <a:r>
              <a:rPr lang="en-US" dirty="0"/>
              <a:t>, we have PO and IV </a:t>
            </a:r>
            <a:r>
              <a:rPr lang="en-US" dirty="0" err="1"/>
              <a:t>venodilators</a:t>
            </a:r>
            <a:r>
              <a:rPr lang="en-US" dirty="0"/>
              <a:t> </a:t>
            </a:r>
          </a:p>
          <a:p>
            <a:r>
              <a:rPr lang="en-US" dirty="0"/>
              <a:t>Be thoughtful about your use of </a:t>
            </a:r>
            <a:r>
              <a:rPr lang="en-US" dirty="0" err="1"/>
              <a:t>venodilators</a:t>
            </a:r>
            <a:r>
              <a:rPr lang="en-US" dirty="0"/>
              <a:t>. If you think about it, they are not a long term solution- they’re simply increasing venous capacitance, shifting preload away from the heart. </a:t>
            </a:r>
          </a:p>
          <a:p>
            <a:r>
              <a:rPr lang="en-US" dirty="0"/>
              <a:t>This really comes into play when using a nitro </a:t>
            </a:r>
            <a:r>
              <a:rPr lang="en-US" dirty="0" err="1"/>
              <a:t>gtt</a:t>
            </a:r>
            <a:r>
              <a:rPr lang="en-US" dirty="0"/>
              <a:t> – you can see drastic improvements in symptoms with a nitro </a:t>
            </a:r>
            <a:r>
              <a:rPr lang="en-US" dirty="0" err="1"/>
              <a:t>gtt</a:t>
            </a:r>
            <a:r>
              <a:rPr lang="en-US" dirty="0"/>
              <a:t>, but it’s a false sense of security because in reality the fluid still in the body. For those precious hours it works, renal congestion is decreased, which may be </a:t>
            </a:r>
            <a:r>
              <a:rPr lang="en-US" dirty="0" err="1"/>
              <a:t>a/w</a:t>
            </a:r>
            <a:r>
              <a:rPr lang="en-US" dirty="0"/>
              <a:t> a lower diuretic threshold. That is your window to get the fluid out! </a:t>
            </a:r>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31</a:t>
            </a:fld>
            <a:endParaRPr lang="en-US"/>
          </a:p>
        </p:txBody>
      </p:sp>
    </p:spTree>
    <p:extLst>
      <p:ext uri="{BB962C8B-B14F-4D97-AF65-F5344CB8AC3E}">
        <p14:creationId xmlns:p14="http://schemas.microsoft.com/office/powerpoint/2010/main" val="2618552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 pretty much exhausts the medical options for preload reduction, but there’s a mechanical form of preload reduction- BiPAP! Or more generally any mode of positive pressure ventilation.</a:t>
            </a:r>
          </a:p>
          <a:p>
            <a:r>
              <a:rPr lang="en-US" dirty="0"/>
              <a:t>PPV is actually pretty complicated in terms of its effects on hemodynamics- it does a lot of good stuff, and some bad stuff, such as increasing RV afterload, but as long as you don’t have severe RV failure the RV will do just fine. </a:t>
            </a:r>
          </a:p>
        </p:txBody>
      </p:sp>
      <p:sp>
        <p:nvSpPr>
          <p:cNvPr id="4" name="Slide Number Placeholder 3"/>
          <p:cNvSpPr>
            <a:spLocks noGrp="1"/>
          </p:cNvSpPr>
          <p:nvPr>
            <p:ph type="sldNum" sz="quarter" idx="5"/>
          </p:nvPr>
        </p:nvSpPr>
        <p:spPr/>
        <p:txBody>
          <a:bodyPr/>
          <a:lstStyle/>
          <a:p>
            <a:fld id="{C7039430-0BB2-9D4E-86F8-1277172C7437}" type="slidenum">
              <a:rPr lang="en-US" smtClean="0"/>
              <a:t>32</a:t>
            </a:fld>
            <a:endParaRPr lang="en-US"/>
          </a:p>
        </p:txBody>
      </p:sp>
    </p:spTree>
    <p:extLst>
      <p:ext uri="{BB962C8B-B14F-4D97-AF65-F5344CB8AC3E}">
        <p14:creationId xmlns:p14="http://schemas.microsoft.com/office/powerpoint/2010/main" val="3808402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all for our tool box for preload reduction. Now let’s talk inotropes. </a:t>
            </a:r>
          </a:p>
          <a:p>
            <a:endParaRPr lang="en-US" dirty="0"/>
          </a:p>
          <a:p>
            <a:r>
              <a:rPr lang="en-US" dirty="0"/>
              <a:t>As you move from the top to bottom of this diagram, the medications have increasing adverse effects and subsequently require increasing level of care.</a:t>
            </a:r>
          </a:p>
          <a:p>
            <a:endParaRPr lang="en-US" dirty="0"/>
          </a:p>
          <a:p>
            <a:r>
              <a:rPr lang="en-US" dirty="0"/>
              <a:t>Inotropes, as you can see, are towards the bottom- this is because of the method through which they work, which is namely to increase the amount of calcium released from the sarcoplasmic reticulum. In addition to leading to an increase in contractility, this also increases automaticity, which translates to an increase in arrhythmias. Hence we generally avoid using these medications unless absolutely necessary. </a:t>
            </a:r>
          </a:p>
        </p:txBody>
      </p:sp>
      <p:sp>
        <p:nvSpPr>
          <p:cNvPr id="4" name="Slide Number Placeholder 3"/>
          <p:cNvSpPr>
            <a:spLocks noGrp="1"/>
          </p:cNvSpPr>
          <p:nvPr>
            <p:ph type="sldNum" sz="quarter" idx="5"/>
          </p:nvPr>
        </p:nvSpPr>
        <p:spPr/>
        <p:txBody>
          <a:bodyPr/>
          <a:lstStyle/>
          <a:p>
            <a:fld id="{C7039430-0BB2-9D4E-86F8-1277172C7437}" type="slidenum">
              <a:rPr lang="en-US" smtClean="0"/>
              <a:t>33</a:t>
            </a:fld>
            <a:endParaRPr lang="en-US"/>
          </a:p>
        </p:txBody>
      </p:sp>
    </p:spTree>
    <p:extLst>
      <p:ext uri="{BB962C8B-B14F-4D97-AF65-F5344CB8AC3E}">
        <p14:creationId xmlns:p14="http://schemas.microsoft.com/office/powerpoint/2010/main" val="9649260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lot of options for inotropes, and while this table is important know for your medicine training, I want you to focus on dopamine, dobutamine, and milrinone</a:t>
            </a:r>
          </a:p>
          <a:p>
            <a:endParaRPr lang="en-US" dirty="0"/>
          </a:p>
          <a:p>
            <a:r>
              <a:rPr lang="en-US" dirty="0"/>
              <a:t>The plus signs, indicate which receptors these </a:t>
            </a:r>
            <a:r>
              <a:rPr lang="en-US" dirty="0" err="1"/>
              <a:t>medicaitons</a:t>
            </a:r>
            <a:r>
              <a:rPr lang="en-US" dirty="0"/>
              <a:t> act on. We’ll end up choosing an inotrope based on which receptor it acts on. In the most simplified sense, alpha activity increases afterload, beta activity increases inotropy. </a:t>
            </a:r>
          </a:p>
          <a:p>
            <a:endParaRPr lang="en-US" dirty="0"/>
          </a:p>
          <a:p>
            <a:r>
              <a:rPr lang="en-US" dirty="0"/>
              <a:t>So our work horse drug ends up being dobutamine as it acts on a lot of beta1 receptors and very little alpha. </a:t>
            </a:r>
          </a:p>
          <a:p>
            <a:endParaRPr lang="en-US" dirty="0"/>
          </a:p>
          <a:p>
            <a:r>
              <a:rPr lang="en-US" dirty="0"/>
              <a:t>In contrast, we see that dopamine has much more alpha per beta1 activity. So why would we ever use dopamine? The short answer is that not all pump problem patients have high afterload, and there is a limit to how low we can push afterload. At some point, the afterload is so low, it does not sustain a survivable blood pressure.  Sometimes we need a little more afterload to keep the organs perfused. </a:t>
            </a:r>
          </a:p>
        </p:txBody>
      </p:sp>
      <p:sp>
        <p:nvSpPr>
          <p:cNvPr id="4" name="Slide Number Placeholder 3"/>
          <p:cNvSpPr>
            <a:spLocks noGrp="1"/>
          </p:cNvSpPr>
          <p:nvPr>
            <p:ph type="sldNum" sz="quarter" idx="5"/>
          </p:nvPr>
        </p:nvSpPr>
        <p:spPr/>
        <p:txBody>
          <a:bodyPr/>
          <a:lstStyle/>
          <a:p>
            <a:fld id="{21E864E9-89A6-CC49-B9C5-525BA8DA7C79}" type="slidenum">
              <a:rPr lang="en-US" smtClean="0"/>
              <a:t>34</a:t>
            </a:fld>
            <a:endParaRPr lang="en-US"/>
          </a:p>
        </p:txBody>
      </p:sp>
    </p:spTree>
    <p:extLst>
      <p:ext uri="{BB962C8B-B14F-4D97-AF65-F5344CB8AC3E}">
        <p14:creationId xmlns:p14="http://schemas.microsoft.com/office/powerpoint/2010/main" val="15461325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happen a lot more in cardiogenic shock- as organs become increasingly ischemic, the inflammatory cascade is activated resulting in pathologic vasodilation.</a:t>
            </a:r>
          </a:p>
          <a:p>
            <a:endParaRPr lang="en-US" dirty="0"/>
          </a:p>
          <a:p>
            <a:r>
              <a:rPr lang="en-US" dirty="0"/>
              <a:t>Dobutamine, despite its existing alpha activity, can be unpredictable in its blood pressure effects. </a:t>
            </a:r>
          </a:p>
          <a:p>
            <a:r>
              <a:rPr lang="en-US" dirty="0"/>
              <a:t>When patients are too tenuous to deal with this unknown, we turn to dopamine, as it tends to be more consistently pressure neutral. </a:t>
            </a:r>
          </a:p>
        </p:txBody>
      </p:sp>
      <p:sp>
        <p:nvSpPr>
          <p:cNvPr id="4" name="Slide Number Placeholder 3"/>
          <p:cNvSpPr>
            <a:spLocks noGrp="1"/>
          </p:cNvSpPr>
          <p:nvPr>
            <p:ph type="sldNum" sz="quarter" idx="5"/>
          </p:nvPr>
        </p:nvSpPr>
        <p:spPr/>
        <p:txBody>
          <a:bodyPr/>
          <a:lstStyle/>
          <a:p>
            <a:fld id="{C7039430-0BB2-9D4E-86F8-1277172C7437}" type="slidenum">
              <a:rPr lang="en-US" smtClean="0"/>
              <a:t>35</a:t>
            </a:fld>
            <a:endParaRPr lang="en-US"/>
          </a:p>
        </p:txBody>
      </p:sp>
    </p:spTree>
    <p:extLst>
      <p:ext uri="{BB962C8B-B14F-4D97-AF65-F5344CB8AC3E}">
        <p14:creationId xmlns:p14="http://schemas.microsoft.com/office/powerpoint/2010/main" val="14020622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 HUGE word of caution here: do NOT titrate inotropes to blood pressure. If your monitoring suggests to you that the patient is developing pathologic vasodilation, use norepinephrine/vasopressin/then epi (basically follow your surviving sepsis campaign guidelines) </a:t>
            </a:r>
          </a:p>
          <a:p>
            <a:endParaRPr lang="en-US" dirty="0"/>
          </a:p>
          <a:p>
            <a:r>
              <a:rPr lang="en-US" dirty="0"/>
              <a:t>The final inotrope to discuss is milrinone, a PDE-3 inhibitor. </a:t>
            </a:r>
          </a:p>
        </p:txBody>
      </p:sp>
      <p:sp>
        <p:nvSpPr>
          <p:cNvPr id="4" name="Slide Number Placeholder 3"/>
          <p:cNvSpPr>
            <a:spLocks noGrp="1"/>
          </p:cNvSpPr>
          <p:nvPr>
            <p:ph type="sldNum" sz="quarter" idx="5"/>
          </p:nvPr>
        </p:nvSpPr>
        <p:spPr/>
        <p:txBody>
          <a:bodyPr/>
          <a:lstStyle/>
          <a:p>
            <a:fld id="{21E864E9-89A6-CC49-B9C5-525BA8DA7C79}" type="slidenum">
              <a:rPr lang="en-US" smtClean="0"/>
              <a:t>36</a:t>
            </a:fld>
            <a:endParaRPr lang="en-US"/>
          </a:p>
        </p:txBody>
      </p:sp>
    </p:spTree>
    <p:extLst>
      <p:ext uri="{BB962C8B-B14F-4D97-AF65-F5344CB8AC3E}">
        <p14:creationId xmlns:p14="http://schemas.microsoft.com/office/powerpoint/2010/main" val="323688465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medication both increases inotropy and decreases afterload, for a large increase in stroke volume with little impact on blood pressure </a:t>
            </a:r>
          </a:p>
        </p:txBody>
      </p:sp>
      <p:sp>
        <p:nvSpPr>
          <p:cNvPr id="4" name="Slide Number Placeholder 3"/>
          <p:cNvSpPr>
            <a:spLocks noGrp="1"/>
          </p:cNvSpPr>
          <p:nvPr>
            <p:ph type="sldNum" sz="quarter" idx="5"/>
          </p:nvPr>
        </p:nvSpPr>
        <p:spPr/>
        <p:txBody>
          <a:bodyPr/>
          <a:lstStyle/>
          <a:p>
            <a:fld id="{21E864E9-89A6-CC49-B9C5-525BA8DA7C79}" type="slidenum">
              <a:rPr lang="en-US" smtClean="0"/>
              <a:t>37</a:t>
            </a:fld>
            <a:endParaRPr lang="en-US"/>
          </a:p>
        </p:txBody>
      </p:sp>
    </p:spTree>
    <p:extLst>
      <p:ext uri="{BB962C8B-B14F-4D97-AF65-F5344CB8AC3E}">
        <p14:creationId xmlns:p14="http://schemas.microsoft.com/office/powerpoint/2010/main" val="26622856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in quick summary, </a:t>
            </a:r>
          </a:p>
          <a:p>
            <a:r>
              <a:rPr lang="en-US" dirty="0"/>
              <a:t>Use dopamine for cardiogenic shock when afterload is very low, </a:t>
            </a:r>
            <a:r>
              <a:rPr lang="en-US" dirty="0" err="1"/>
              <a:t>eg</a:t>
            </a:r>
            <a:r>
              <a:rPr lang="en-US" dirty="0"/>
              <a:t> there is a vasodilatory component; make sure to use NE/</a:t>
            </a:r>
            <a:r>
              <a:rPr lang="en-US" dirty="0" err="1"/>
              <a:t>vaso</a:t>
            </a:r>
            <a:r>
              <a:rPr lang="en-US" dirty="0"/>
              <a:t> to get to your BP target. </a:t>
            </a:r>
          </a:p>
          <a:p>
            <a:r>
              <a:rPr lang="en-US" dirty="0"/>
              <a:t>Use dobutamine when your afterload is at target </a:t>
            </a:r>
          </a:p>
          <a:p>
            <a:r>
              <a:rPr lang="en-US" dirty="0"/>
              <a:t>And use milrinone when you have CS + pathologic vasoconstriction</a:t>
            </a:r>
          </a:p>
          <a:p>
            <a:endParaRPr lang="en-US" dirty="0"/>
          </a:p>
          <a:p>
            <a:r>
              <a:rPr lang="en-US" dirty="0"/>
              <a:t>Note these drugs are towards the bottom of the diagram, </a:t>
            </a:r>
            <a:r>
              <a:rPr lang="en-US" dirty="0" err="1"/>
              <a:t>eg</a:t>
            </a:r>
            <a:r>
              <a:rPr lang="en-US" dirty="0"/>
              <a:t> they have quite a few side effects and should not be used unless you absolutely have to. – basically they’re your last resort medical therapy. </a:t>
            </a:r>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38</a:t>
            </a:fld>
            <a:endParaRPr lang="en-US"/>
          </a:p>
        </p:txBody>
      </p:sp>
    </p:spTree>
    <p:extLst>
      <p:ext uri="{BB962C8B-B14F-4D97-AF65-F5344CB8AC3E}">
        <p14:creationId xmlns:p14="http://schemas.microsoft.com/office/powerpoint/2010/main" val="4211318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insert our afterload reducers to the right of the diagram, where our high afterload patients are. Note that these medications are well tolerated…</a:t>
            </a:r>
          </a:p>
        </p:txBody>
      </p:sp>
      <p:sp>
        <p:nvSpPr>
          <p:cNvPr id="4" name="Slide Number Placeholder 3"/>
          <p:cNvSpPr>
            <a:spLocks noGrp="1"/>
          </p:cNvSpPr>
          <p:nvPr>
            <p:ph type="sldNum" sz="quarter" idx="5"/>
          </p:nvPr>
        </p:nvSpPr>
        <p:spPr/>
        <p:txBody>
          <a:bodyPr/>
          <a:lstStyle/>
          <a:p>
            <a:fld id="{C7039430-0BB2-9D4E-86F8-1277172C7437}" type="slidenum">
              <a:rPr lang="en-US" smtClean="0"/>
              <a:t>39</a:t>
            </a:fld>
            <a:endParaRPr lang="en-US"/>
          </a:p>
        </p:txBody>
      </p:sp>
    </p:spTree>
    <p:extLst>
      <p:ext uri="{BB962C8B-B14F-4D97-AF65-F5344CB8AC3E}">
        <p14:creationId xmlns:p14="http://schemas.microsoft.com/office/powerpoint/2010/main" val="18162970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round out our discussion on medical therapy for pump failure, we can add our afterload reducers </a:t>
            </a:r>
          </a:p>
        </p:txBody>
      </p:sp>
      <p:sp>
        <p:nvSpPr>
          <p:cNvPr id="4" name="Slide Number Placeholder 3"/>
          <p:cNvSpPr>
            <a:spLocks noGrp="1"/>
          </p:cNvSpPr>
          <p:nvPr>
            <p:ph type="sldNum" sz="quarter" idx="5"/>
          </p:nvPr>
        </p:nvSpPr>
        <p:spPr/>
        <p:txBody>
          <a:bodyPr/>
          <a:lstStyle/>
          <a:p>
            <a:fld id="{C7039430-0BB2-9D4E-86F8-1277172C7437}" type="slidenum">
              <a:rPr lang="en-US" smtClean="0"/>
              <a:t>40</a:t>
            </a:fld>
            <a:endParaRPr lang="en-US"/>
          </a:p>
        </p:txBody>
      </p:sp>
    </p:spTree>
    <p:extLst>
      <p:ext uri="{BB962C8B-B14F-4D97-AF65-F5344CB8AC3E}">
        <p14:creationId xmlns:p14="http://schemas.microsoft.com/office/powerpoint/2010/main" val="104491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dive back in: </a:t>
            </a:r>
          </a:p>
          <a:p>
            <a:r>
              <a:rPr lang="en-US" dirty="0"/>
              <a:t>PGY1s, what are some of the things you talk to your patients about when you are suspecting some kind of heart failure/pump problem? </a:t>
            </a:r>
          </a:p>
          <a:p>
            <a:endParaRPr lang="en-US" dirty="0"/>
          </a:p>
          <a:p>
            <a:r>
              <a:rPr lang="en-US" dirty="0"/>
              <a:t>Why do you ask that question? </a:t>
            </a:r>
          </a:p>
          <a:p>
            <a:r>
              <a:rPr lang="en-US" dirty="0"/>
              <a:t>You ask a question because you expect a certain pathophysiologic process, and a symptom should be a downstream effect of that process. So what pathophysiologic process are you getting at? Why does HF manifest this way?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Make sure you ask about baselines. Good baseline questions are associated with a time anchor, usually a universal holiday that people can remember. </a:t>
            </a:r>
          </a:p>
          <a:p>
            <a:endParaRPr lang="en-US" dirty="0"/>
          </a:p>
          <a:p>
            <a:endParaRPr lang="en-US" dirty="0"/>
          </a:p>
          <a:p>
            <a:r>
              <a:rPr lang="en-US" dirty="0"/>
              <a:t>I like to break my questions congestive symptoms and shock symptoms </a:t>
            </a:r>
          </a:p>
          <a:p>
            <a:r>
              <a:rPr lang="en-US" dirty="0"/>
              <a:t>The green symptoms mainly suggest primary congestion, the yellow can either be a congestion or forward flow problem, and the red are scary (usually) forward flow problems. It’s not a hard and fast rule but in general be more worried about the symptoms in red </a:t>
            </a:r>
          </a:p>
          <a:p>
            <a:endParaRPr lang="en-US" dirty="0"/>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4</a:t>
            </a:fld>
            <a:endParaRPr lang="en-US"/>
          </a:p>
        </p:txBody>
      </p:sp>
    </p:spTree>
    <p:extLst>
      <p:ext uri="{BB962C8B-B14F-4D97-AF65-F5344CB8AC3E}">
        <p14:creationId xmlns:p14="http://schemas.microsoft.com/office/powerpoint/2010/main" val="3554787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can give us significant forward flow with little decrease in blood pressure when our inotropy slope is low </a:t>
            </a:r>
          </a:p>
        </p:txBody>
      </p:sp>
      <p:sp>
        <p:nvSpPr>
          <p:cNvPr id="4" name="Slide Number Placeholder 3"/>
          <p:cNvSpPr>
            <a:spLocks noGrp="1"/>
          </p:cNvSpPr>
          <p:nvPr>
            <p:ph type="sldNum" sz="quarter" idx="5"/>
          </p:nvPr>
        </p:nvSpPr>
        <p:spPr/>
        <p:txBody>
          <a:bodyPr/>
          <a:lstStyle/>
          <a:p>
            <a:fld id="{21E864E9-89A6-CC49-B9C5-525BA8DA7C79}" type="slidenum">
              <a:rPr lang="en-US" smtClean="0"/>
              <a:t>41</a:t>
            </a:fld>
            <a:endParaRPr lang="en-US"/>
          </a:p>
        </p:txBody>
      </p:sp>
    </p:spTree>
    <p:extLst>
      <p:ext uri="{BB962C8B-B14F-4D97-AF65-F5344CB8AC3E}">
        <p14:creationId xmlns:p14="http://schemas.microsoft.com/office/powerpoint/2010/main" val="5911068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a:t>
            </a:r>
          </a:p>
        </p:txBody>
      </p:sp>
      <p:sp>
        <p:nvSpPr>
          <p:cNvPr id="4" name="Slide Number Placeholder 3"/>
          <p:cNvSpPr>
            <a:spLocks noGrp="1"/>
          </p:cNvSpPr>
          <p:nvPr>
            <p:ph type="sldNum" sz="quarter" idx="5"/>
          </p:nvPr>
        </p:nvSpPr>
        <p:spPr/>
        <p:txBody>
          <a:bodyPr/>
          <a:lstStyle/>
          <a:p>
            <a:fld id="{C7039430-0BB2-9D4E-86F8-1277172C7437}" type="slidenum">
              <a:rPr lang="en-US" smtClean="0"/>
              <a:t>42</a:t>
            </a:fld>
            <a:endParaRPr lang="en-US"/>
          </a:p>
        </p:txBody>
      </p:sp>
    </p:spTree>
    <p:extLst>
      <p:ext uri="{BB962C8B-B14F-4D97-AF65-F5344CB8AC3E}">
        <p14:creationId xmlns:p14="http://schemas.microsoft.com/office/powerpoint/2010/main" val="257959747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points of caution regarding managing medications such as inotropes and nitroprusside: </a:t>
            </a:r>
          </a:p>
          <a:p>
            <a:r>
              <a:rPr lang="en-US" dirty="0"/>
              <a:t>Namely, how? </a:t>
            </a:r>
          </a:p>
          <a:p>
            <a:endParaRPr lang="en-US" dirty="0"/>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44</a:t>
            </a:fld>
            <a:endParaRPr lang="en-US"/>
          </a:p>
        </p:txBody>
      </p:sp>
    </p:spTree>
    <p:extLst>
      <p:ext uri="{BB962C8B-B14F-4D97-AF65-F5344CB8AC3E}">
        <p14:creationId xmlns:p14="http://schemas.microsoft.com/office/powerpoint/2010/main" val="21133573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go through this topic based on how you’d approach a patient from the moment you see them in the ED. </a:t>
            </a:r>
          </a:p>
          <a:p>
            <a:endParaRPr lang="en-US" dirty="0"/>
          </a:p>
          <a:p>
            <a:pPr marL="171450" indent="-171450">
              <a:buFontTx/>
              <a:buChar char="-"/>
            </a:pPr>
            <a:r>
              <a:rPr lang="en-US" dirty="0"/>
              <a:t>First, we’ll go over the key questions to ask, followed by the things to look for on physical exam. We’ll go over the key vital signs and how all this information can give you a very good idea of how sick a patient is. </a:t>
            </a:r>
          </a:p>
          <a:p>
            <a:pPr marL="171450" indent="-171450">
              <a:buFontTx/>
              <a:buChar char="-"/>
            </a:pPr>
            <a:endParaRPr lang="en-US" dirty="0"/>
          </a:p>
          <a:p>
            <a:pPr marL="171450" indent="-171450">
              <a:buFontTx/>
              <a:buChar char="-"/>
            </a:pPr>
            <a:r>
              <a:rPr lang="en-US" dirty="0"/>
              <a:t>Then we’ll go over tests to order- these are pretty blind diagnostics you can order reflexively that will help triage patients further and better understand their physiology </a:t>
            </a:r>
          </a:p>
          <a:p>
            <a:pPr marL="171450" indent="-171450">
              <a:buFontTx/>
              <a:buChar char="-"/>
            </a:pPr>
            <a:endParaRPr lang="en-US" dirty="0"/>
          </a:p>
          <a:p>
            <a:pPr marL="171450" indent="-171450">
              <a:buFontTx/>
              <a:buChar char="-"/>
            </a:pPr>
            <a:r>
              <a:rPr lang="en-US" dirty="0"/>
              <a:t>Then we’ll talk about the physiology driving acute pump failure. </a:t>
            </a:r>
          </a:p>
          <a:p>
            <a:r>
              <a:rPr lang="en-US" dirty="0"/>
              <a:t>Once you have the physiology down, the medical toolbox becomes more or less intuitive. </a:t>
            </a:r>
          </a:p>
          <a:p>
            <a:endParaRPr lang="en-US" dirty="0"/>
          </a:p>
          <a:p>
            <a:r>
              <a:rPr lang="en-US" dirty="0"/>
              <a:t>And then finally we’ll talk about some of the advanced options we provide in the HF/ICU and what the PGY2s will get to do when they rotate with us </a:t>
            </a:r>
          </a:p>
        </p:txBody>
      </p:sp>
      <p:sp>
        <p:nvSpPr>
          <p:cNvPr id="4" name="Slide Number Placeholder 3"/>
          <p:cNvSpPr>
            <a:spLocks noGrp="1"/>
          </p:cNvSpPr>
          <p:nvPr>
            <p:ph type="sldNum" sz="quarter" idx="5"/>
          </p:nvPr>
        </p:nvSpPr>
        <p:spPr/>
        <p:txBody>
          <a:bodyPr/>
          <a:lstStyle/>
          <a:p>
            <a:fld id="{C7039430-0BB2-9D4E-86F8-1277172C7437}" type="slidenum">
              <a:rPr lang="en-US" smtClean="0"/>
              <a:t>45</a:t>
            </a:fld>
            <a:endParaRPr lang="en-US"/>
          </a:p>
        </p:txBody>
      </p:sp>
    </p:spTree>
    <p:extLst>
      <p:ext uri="{BB962C8B-B14F-4D97-AF65-F5344CB8AC3E}">
        <p14:creationId xmlns:p14="http://schemas.microsoft.com/office/powerpoint/2010/main" val="375720016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has been an explosion in advances over the last few years, and device companies have provided us with a plethora of new options to accomplish the three aforementioned goals. For the sake of time, I’m only going to talk a few devices. </a:t>
            </a:r>
          </a:p>
        </p:txBody>
      </p:sp>
      <p:sp>
        <p:nvSpPr>
          <p:cNvPr id="4" name="Slide Number Placeholder 3"/>
          <p:cNvSpPr>
            <a:spLocks noGrp="1"/>
          </p:cNvSpPr>
          <p:nvPr>
            <p:ph type="sldNum" sz="quarter" idx="5"/>
          </p:nvPr>
        </p:nvSpPr>
        <p:spPr/>
        <p:txBody>
          <a:bodyPr/>
          <a:lstStyle/>
          <a:p>
            <a:fld id="{21E864E9-89A6-CC49-B9C5-525BA8DA7C79}" type="slidenum">
              <a:rPr lang="en-US" smtClean="0"/>
              <a:t>46</a:t>
            </a:fld>
            <a:endParaRPr lang="en-US"/>
          </a:p>
        </p:txBody>
      </p:sp>
    </p:spTree>
    <p:extLst>
      <p:ext uri="{BB962C8B-B14F-4D97-AF65-F5344CB8AC3E}">
        <p14:creationId xmlns:p14="http://schemas.microsoft.com/office/powerpoint/2010/main" val="15674547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intra-aortic balloon pump is the oldest MCS device, the most studied, and the most popular. It goes all the way back to 1962, and is still used today! </a:t>
            </a:r>
          </a:p>
          <a:p>
            <a:endParaRPr lang="en-US" dirty="0"/>
          </a:p>
          <a:p>
            <a:r>
              <a:rPr lang="en-US" dirty="0"/>
              <a:t>The IABP consists of a balloon that inflates during diastole and deflates during systole based (most frequently) on continuous EKG or (rarely) a pressure transducer at the tip of the balloon. The inflation during diastole forces blood to the aortic root and into the coronary arteries, increasing their perfusion. This has obvious benefits in AMI-related CS, where coronary flow is the issue. </a:t>
            </a:r>
          </a:p>
          <a:p>
            <a:r>
              <a:rPr lang="en-US" dirty="0"/>
              <a:t>But also because of the back flow to the AV valve, the IABP is contra-indicated in severe AI. </a:t>
            </a:r>
          </a:p>
          <a:p>
            <a:endParaRPr lang="en-US" dirty="0"/>
          </a:p>
          <a:p>
            <a:r>
              <a:rPr lang="en-US" dirty="0"/>
              <a:t>During systole, the IABP deflates, creating a vacuum like effect, with VERY small decreases in systemic SVR. The kicker to this is WHERE the decrease in SVR is happening. The central placement of the IABP immediately superior to the crucial renal and splanchnic arteries means that blood ejected from even the weakest of hearts has minimal resistance to getting to the critical central organs. Patients can go from </a:t>
            </a:r>
            <a:r>
              <a:rPr lang="en-US" dirty="0" err="1"/>
              <a:t>anuric</a:t>
            </a:r>
            <a:r>
              <a:rPr lang="en-US" dirty="0"/>
              <a:t> to normal renal function in a matter of hours after an IABP has been placed. </a:t>
            </a:r>
          </a:p>
          <a:p>
            <a:endParaRPr lang="en-US" dirty="0"/>
          </a:p>
          <a:p>
            <a:r>
              <a:rPr lang="en-US" dirty="0"/>
              <a:t>In terms of our achieving our three goals of an MCS, the IABP is very good at achieving coronary perfusion, but it’s level of circulatory support is highly dependent on native LV function- in cases of profound LV function, the IABP provides insufficient support. And finally the IABP provides only small levels of ventricular unloading. It does nothing to reduce LVEDP/volume and has only minimal impacts on reducing LV pressures through it’s minimal reductions in systemic vascular resistance. </a:t>
            </a:r>
          </a:p>
          <a:p>
            <a:endParaRPr lang="en-US" dirty="0"/>
          </a:p>
        </p:txBody>
      </p:sp>
      <p:sp>
        <p:nvSpPr>
          <p:cNvPr id="4" name="Slide Number Placeholder 3"/>
          <p:cNvSpPr>
            <a:spLocks noGrp="1"/>
          </p:cNvSpPr>
          <p:nvPr>
            <p:ph type="sldNum" sz="quarter" idx="5"/>
          </p:nvPr>
        </p:nvSpPr>
        <p:spPr/>
        <p:txBody>
          <a:bodyPr/>
          <a:lstStyle/>
          <a:p>
            <a:fld id="{21E864E9-89A6-CC49-B9C5-525BA8DA7C79}" type="slidenum">
              <a:rPr lang="en-US" smtClean="0"/>
              <a:t>47</a:t>
            </a:fld>
            <a:endParaRPr lang="en-US"/>
          </a:p>
        </p:txBody>
      </p:sp>
    </p:spTree>
    <p:extLst>
      <p:ext uri="{BB962C8B-B14F-4D97-AF65-F5344CB8AC3E}">
        <p14:creationId xmlns:p14="http://schemas.microsoft.com/office/powerpoint/2010/main" val="318827946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touched on before, the IABP is not able to provide large amounts of circulatory support in patients with extremely poor LV function and it’s LV unloading abilities are minimal. The </a:t>
            </a:r>
            <a:r>
              <a:rPr lang="en-US" dirty="0" err="1"/>
              <a:t>Impella</a:t>
            </a:r>
            <a:r>
              <a:rPr lang="en-US" dirty="0"/>
              <a:t> is a micro axial flow device that provides greater circulatory support and significant LV unloading. It comes in various sizes, 2.5, 3.5 (CP), and 5.0, but the 5.0 is used very infrequently here as a CTS team has to place it. </a:t>
            </a:r>
          </a:p>
          <a:p>
            <a:endParaRPr lang="en-US" dirty="0"/>
          </a:p>
          <a:p>
            <a:r>
              <a:rPr lang="en-US" dirty="0"/>
              <a:t>The </a:t>
            </a:r>
            <a:r>
              <a:rPr lang="en-US" dirty="0" err="1"/>
              <a:t>Impella</a:t>
            </a:r>
            <a:r>
              <a:rPr lang="en-US" dirty="0"/>
              <a:t> pulls blood directly from the LV, which is the source of it’s LV unloading. It then uses an axial rotor to propel blood forward at flows of 2.5lpm and 3.5lpm in the </a:t>
            </a:r>
            <a:r>
              <a:rPr lang="en-US" dirty="0" err="1"/>
              <a:t>Impella</a:t>
            </a:r>
            <a:r>
              <a:rPr lang="en-US" dirty="0"/>
              <a:t> 2.5 and </a:t>
            </a:r>
            <a:r>
              <a:rPr lang="en-US" dirty="0" err="1"/>
              <a:t>impella</a:t>
            </a:r>
            <a:r>
              <a:rPr lang="en-US" dirty="0"/>
              <a:t> CP, respectively. </a:t>
            </a:r>
          </a:p>
          <a:p>
            <a:r>
              <a:rPr lang="en-US" dirty="0"/>
              <a:t>The pump is incredibly preload dependent- the flow from the device is at its namesake only at LVEDP. At all other times, the flow is much less.</a:t>
            </a:r>
          </a:p>
          <a:p>
            <a:endParaRPr lang="en-US" dirty="0"/>
          </a:p>
          <a:p>
            <a:r>
              <a:rPr lang="en-US" dirty="0"/>
              <a:t>To get an idea of what the </a:t>
            </a:r>
            <a:r>
              <a:rPr lang="en-US" dirty="0" err="1"/>
              <a:t>Impella</a:t>
            </a:r>
            <a:r>
              <a:rPr lang="en-US" dirty="0"/>
              <a:t> does in terms of circulatory and LV support, we can again turn to our PV loops. </a:t>
            </a:r>
          </a:p>
        </p:txBody>
      </p:sp>
      <p:sp>
        <p:nvSpPr>
          <p:cNvPr id="4" name="Slide Number Placeholder 3"/>
          <p:cNvSpPr>
            <a:spLocks noGrp="1"/>
          </p:cNvSpPr>
          <p:nvPr>
            <p:ph type="sldNum" sz="quarter" idx="5"/>
          </p:nvPr>
        </p:nvSpPr>
        <p:spPr/>
        <p:txBody>
          <a:bodyPr/>
          <a:lstStyle/>
          <a:p>
            <a:fld id="{21E864E9-89A6-CC49-B9C5-525BA8DA7C79}" type="slidenum">
              <a:rPr lang="en-US" smtClean="0"/>
              <a:t>48</a:t>
            </a:fld>
            <a:endParaRPr lang="en-US"/>
          </a:p>
        </p:txBody>
      </p:sp>
    </p:spTree>
    <p:extLst>
      <p:ext uri="{BB962C8B-B14F-4D97-AF65-F5344CB8AC3E}">
        <p14:creationId xmlns:p14="http://schemas.microsoft.com/office/powerpoint/2010/main" val="223911487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only going to touch briefly on ECMO here due to time constraints, but basically ECMO sucks blood from a large vein (</a:t>
            </a:r>
            <a:r>
              <a:rPr lang="en-US" dirty="0" err="1"/>
              <a:t>usuall</a:t>
            </a:r>
            <a:r>
              <a:rPr lang="en-US" dirty="0"/>
              <a:t> fem, but can be IJ), oxygenates it, and then uses a centrifugal pump to blast the blood back into a large artery (almost always fem V). It’s main advantage is oxygenation and its ability to provide massive circulatory support. But it correspondingly causes huge alterations in normal physiology- because the blood is blasted into the femoral artery, it causes a huge amount of flow that the heart is working against. It can lead to severe LV dilation and pulmonary edema and does the opposite of unloading the LV, which if you remember was an important component of cardiac support that we need from MCS devices. To that end VA-ECMO is often coupled with other devices such as the </a:t>
            </a:r>
            <a:r>
              <a:rPr lang="en-US" dirty="0" err="1"/>
              <a:t>Impella</a:t>
            </a:r>
            <a:r>
              <a:rPr lang="en-US" dirty="0"/>
              <a:t> or IABP to try to reduce this massive increase in LV load. </a:t>
            </a:r>
          </a:p>
          <a:p>
            <a:endParaRPr lang="en-US" dirty="0"/>
          </a:p>
          <a:p>
            <a:r>
              <a:rPr lang="en-US" dirty="0"/>
              <a:t>VA has large hematologic risks as well due to it using a centrifugal pump, which causes acquired </a:t>
            </a:r>
            <a:r>
              <a:rPr lang="en-US" dirty="0" err="1"/>
              <a:t>vWD</a:t>
            </a:r>
            <a:r>
              <a:rPr lang="en-US" dirty="0"/>
              <a:t> and hemolysis, while also forcing the patient to be on heparin. ECMO should really be preserved for patients who have no other options from both a pulmonary and cardiac stand point. </a:t>
            </a:r>
          </a:p>
          <a:p>
            <a:endParaRPr lang="en-US" dirty="0"/>
          </a:p>
          <a:p>
            <a:r>
              <a:rPr lang="en-US" dirty="0"/>
              <a:t>We have VA ECMO at county, but the pump is limited to a flow of 4.5-4.6lpm. </a:t>
            </a:r>
          </a:p>
        </p:txBody>
      </p:sp>
      <p:sp>
        <p:nvSpPr>
          <p:cNvPr id="4" name="Slide Number Placeholder 3"/>
          <p:cNvSpPr>
            <a:spLocks noGrp="1"/>
          </p:cNvSpPr>
          <p:nvPr>
            <p:ph type="sldNum" sz="quarter" idx="5"/>
          </p:nvPr>
        </p:nvSpPr>
        <p:spPr/>
        <p:txBody>
          <a:bodyPr/>
          <a:lstStyle/>
          <a:p>
            <a:fld id="{21E864E9-89A6-CC49-B9C5-525BA8DA7C79}" type="slidenum">
              <a:rPr lang="en-US" smtClean="0"/>
              <a:t>49</a:t>
            </a:fld>
            <a:endParaRPr lang="en-US"/>
          </a:p>
        </p:txBody>
      </p:sp>
    </p:spTree>
    <p:extLst>
      <p:ext uri="{BB962C8B-B14F-4D97-AF65-F5344CB8AC3E}">
        <p14:creationId xmlns:p14="http://schemas.microsoft.com/office/powerpoint/2010/main" val="39517455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52</a:t>
            </a:fld>
            <a:endParaRPr lang="en-US"/>
          </a:p>
        </p:txBody>
      </p:sp>
    </p:spTree>
    <p:extLst>
      <p:ext uri="{BB962C8B-B14F-4D97-AF65-F5344CB8AC3E}">
        <p14:creationId xmlns:p14="http://schemas.microsoft.com/office/powerpoint/2010/main" val="732649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53</a:t>
            </a:fld>
            <a:endParaRPr lang="en-US"/>
          </a:p>
        </p:txBody>
      </p:sp>
    </p:spTree>
    <p:extLst>
      <p:ext uri="{BB962C8B-B14F-4D97-AF65-F5344CB8AC3E}">
        <p14:creationId xmlns:p14="http://schemas.microsoft.com/office/powerpoint/2010/main" val="2704159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I begin to suspect that the patient has a congestion vs forward flow problem, the next question is why. </a:t>
            </a:r>
          </a:p>
          <a:p>
            <a:r>
              <a:rPr lang="en-US" dirty="0"/>
              <a:t>PGY1s- as you go through this first year, you’re going to learn that a lot of medicine is asking the correct why question. </a:t>
            </a:r>
          </a:p>
          <a:p>
            <a:endParaRPr lang="en-US" dirty="0"/>
          </a:p>
          <a:p>
            <a:r>
              <a:rPr lang="en-US" dirty="0"/>
              <a:t>When you suspect that someone’s cardiac function has taken a turn for the worse, you need to figure out why, because you’re going to direct your treatment at the root cause.</a:t>
            </a:r>
          </a:p>
          <a:p>
            <a:endParaRPr lang="en-US" dirty="0"/>
          </a:p>
          <a:p>
            <a:r>
              <a:rPr lang="en-US" dirty="0"/>
              <a:t>What’s the most common reason a patient goes into a heart failure exacerbation? </a:t>
            </a:r>
          </a:p>
          <a:p>
            <a:r>
              <a:rPr lang="en-US" dirty="0"/>
              <a:t>Noncompliance – dietary includes high salt loads and patients who take chronic diuretics who run out or stop taking them </a:t>
            </a:r>
          </a:p>
          <a:p>
            <a:endParaRPr lang="en-US" dirty="0"/>
          </a:p>
          <a:p>
            <a:r>
              <a:rPr lang="en-US" dirty="0"/>
              <a:t>Then there are the primary cardiac reasons the heart goes down, which I classify into the 5 failures. Any of these insults can trigger ADHF or CS </a:t>
            </a:r>
          </a:p>
          <a:p>
            <a:endParaRPr lang="en-US" dirty="0"/>
          </a:p>
          <a:p>
            <a:r>
              <a:rPr lang="en-US" dirty="0"/>
              <a:t>Finally there are the secondary reasons why a heart can fail- usually patients in this category have baseline poor cardiac function, and their reserve is depleted by these secondary factors, which leads to ADHF or CS </a:t>
            </a:r>
          </a:p>
          <a:p>
            <a:endParaRPr lang="en-US" dirty="0"/>
          </a:p>
          <a:p>
            <a:r>
              <a:rPr lang="en-US" dirty="0"/>
              <a:t>This doesn’t necessarily indicate how sick a patient is but it’s vital to understand why a patient decompensates because at the core of your therapeutic strategy is going to be targeted at fixing one them. That being said, typically patients with noncompliance as the etiology of their decompensation will be less sick than those whose decompensation is due to either a primary etiology or an increase in demand </a:t>
            </a:r>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5</a:t>
            </a:fld>
            <a:endParaRPr lang="en-US"/>
          </a:p>
        </p:txBody>
      </p:sp>
    </p:spTree>
    <p:extLst>
      <p:ext uri="{BB962C8B-B14F-4D97-AF65-F5344CB8AC3E}">
        <p14:creationId xmlns:p14="http://schemas.microsoft.com/office/powerpoint/2010/main" val="2252167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Being a good internal medicine doctor means that you ask other questions too! </a:t>
            </a:r>
          </a:p>
          <a:p>
            <a:r>
              <a:rPr lang="en-US" dirty="0"/>
              <a:t>This is a heart failure talk so I’m just focusing on the HF-related questions here, but make sure you go broad on your symptoms check – for AMS use acronyms like MOIST, for edema think liver/kidney/heart </a:t>
            </a:r>
            <a:r>
              <a:rPr lang="en-US" dirty="0" err="1"/>
              <a:t>etc</a:t>
            </a:r>
            <a:r>
              <a:rPr lang="en-US" dirty="0"/>
              <a:t> </a:t>
            </a:r>
          </a:p>
        </p:txBody>
      </p:sp>
      <p:sp>
        <p:nvSpPr>
          <p:cNvPr id="4" name="Slide Number Placeholder 3"/>
          <p:cNvSpPr>
            <a:spLocks noGrp="1"/>
          </p:cNvSpPr>
          <p:nvPr>
            <p:ph type="sldNum" sz="quarter" idx="5"/>
          </p:nvPr>
        </p:nvSpPr>
        <p:spPr/>
        <p:txBody>
          <a:bodyPr/>
          <a:lstStyle/>
          <a:p>
            <a:fld id="{C7039430-0BB2-9D4E-86F8-1277172C7437}" type="slidenum">
              <a:rPr lang="en-US" smtClean="0"/>
              <a:t>6</a:t>
            </a:fld>
            <a:endParaRPr lang="en-US"/>
          </a:p>
        </p:txBody>
      </p:sp>
    </p:spTree>
    <p:extLst>
      <p:ext uri="{BB962C8B-B14F-4D97-AF65-F5344CB8AC3E}">
        <p14:creationId xmlns:p14="http://schemas.microsoft.com/office/powerpoint/2010/main" val="2162525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Going over vitals is more or less straight forward, with numbers outside of your typical normal range being bad. </a:t>
            </a:r>
          </a:p>
          <a:p>
            <a:r>
              <a:rPr lang="en-US" dirty="0"/>
              <a:t>A few things to draw your attention to- </a:t>
            </a:r>
          </a:p>
          <a:p>
            <a:pPr marL="228600" indent="-228600">
              <a:buAutoNum type="arabicParenR"/>
            </a:pPr>
            <a:r>
              <a:rPr lang="en-US" dirty="0"/>
              <a:t>Blood pressure can be misleading, and the body’s first response to systemic hypoperfusion is to clamp down, resulting in relative hypertension. As time goes on, you lose this effect and the patient becomes hypotensive. You’re never sure where you are in this range, so even normal blood pressure can hide something very bad going on</a:t>
            </a:r>
          </a:p>
          <a:p>
            <a:pPr marL="228600" indent="-228600">
              <a:buAutoNum type="arabicParenR"/>
            </a:pPr>
            <a:r>
              <a:rPr lang="en-US" dirty="0"/>
              <a:t>Heart rate is the most nuanced indicator of something wrong going on.  Sinus tachycardia is in general a bad sign. Patient’s don’t get bradycardic unless the electrical failure is their driving etiology or they’re about to die due to extreme electrolyte or acid/base disturbances. </a:t>
            </a:r>
          </a:p>
          <a:p>
            <a:pPr marL="228600" indent="-228600">
              <a:buAutoNum type="arabicParenR"/>
            </a:pPr>
            <a:r>
              <a:rPr lang="en-US" dirty="0"/>
              <a:t>The RR and SpO2 give evidence of where congestion may be occurring, and offers an easy target for therapy if SpO2 starts to drop </a:t>
            </a:r>
          </a:p>
          <a:p>
            <a:pPr marL="228600" indent="-228600">
              <a:buAutoNum type="arabicParenR"/>
            </a:pPr>
            <a:r>
              <a:rPr lang="en-US" dirty="0"/>
              <a:t>I include UOP as a vital sign because the kidneys are the most sensitive indicator of end organ perfusion. Knowing your UOP is critical to management of sick HF patients </a:t>
            </a:r>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7</a:t>
            </a:fld>
            <a:endParaRPr lang="en-US"/>
          </a:p>
        </p:txBody>
      </p:sp>
    </p:spTree>
    <p:extLst>
      <p:ext uri="{BB962C8B-B14F-4D97-AF65-F5344CB8AC3E}">
        <p14:creationId xmlns:p14="http://schemas.microsoft.com/office/powerpoint/2010/main" val="9735169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physical exam is a great tool for understanding how sick your patient is. A nice construct is the warm/cold vs wet/dry construct. </a:t>
            </a:r>
          </a:p>
          <a:p>
            <a:r>
              <a:rPr lang="en-US" dirty="0"/>
              <a:t>Cold in general is bad – now of course it’s not specific but you’re scared that the ”coldness” is reflecting increased peripheral arteriole constriction as compensation for generally poor forward flow. </a:t>
            </a:r>
          </a:p>
          <a:p>
            <a:r>
              <a:rPr lang="en-US" dirty="0"/>
              <a:t>Wet indicates the fluid is for some reason backing up. </a:t>
            </a:r>
          </a:p>
          <a:p>
            <a:endParaRPr lang="en-US" dirty="0"/>
          </a:p>
          <a:p>
            <a:r>
              <a:rPr lang="en-US" dirty="0"/>
              <a:t>So sicker patients are typically cold and wet, but pump failure problems present as any of the boxes in blue. There are definitely cases of euvolemic cardiogenic shock where patients appear cold and dry, and patients with acute congestive heart failure can appear warm and wet. </a:t>
            </a:r>
          </a:p>
          <a:p>
            <a:endParaRPr lang="en-US" dirty="0"/>
          </a:p>
          <a:p>
            <a:r>
              <a:rPr lang="en-US" dirty="0"/>
              <a:t>The cold/warm exam is also nice because it’s easy. Grab your patient’s leg and you can figure out if your patient is cold really fast. </a:t>
            </a:r>
          </a:p>
          <a:p>
            <a:endParaRPr lang="en-US" dirty="0"/>
          </a:p>
          <a:p>
            <a:endParaRPr lang="en-US" dirty="0"/>
          </a:p>
        </p:txBody>
      </p:sp>
      <p:sp>
        <p:nvSpPr>
          <p:cNvPr id="4" name="Slide Number Placeholder 3"/>
          <p:cNvSpPr>
            <a:spLocks noGrp="1"/>
          </p:cNvSpPr>
          <p:nvPr>
            <p:ph type="sldNum" sz="quarter" idx="5"/>
          </p:nvPr>
        </p:nvSpPr>
        <p:spPr/>
        <p:txBody>
          <a:bodyPr/>
          <a:lstStyle/>
          <a:p>
            <a:fld id="{C7039430-0BB2-9D4E-86F8-1277172C7437}" type="slidenum">
              <a:rPr lang="en-US" smtClean="0"/>
              <a:t>8</a:t>
            </a:fld>
            <a:endParaRPr lang="en-US"/>
          </a:p>
        </p:txBody>
      </p:sp>
    </p:spTree>
    <p:extLst>
      <p:ext uri="{BB962C8B-B14F-4D97-AF65-F5344CB8AC3E}">
        <p14:creationId xmlns:p14="http://schemas.microsoft.com/office/powerpoint/2010/main" val="2421250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In terms of the remainder of the exam, the goal is to confirm patients symptoms and to figure out where the fluid may be </a:t>
            </a:r>
          </a:p>
          <a:p>
            <a:endParaRPr lang="en-US" dirty="0"/>
          </a:p>
          <a:p>
            <a:r>
              <a:rPr lang="en-US" dirty="0"/>
              <a:t>Most of these physical exam proceedings are self explanatory but what is the difference between JVD and JVP? </a:t>
            </a:r>
          </a:p>
          <a:p>
            <a:r>
              <a:rPr lang="en-US" dirty="0"/>
              <a:t>How do you measure JVP? </a:t>
            </a:r>
          </a:p>
          <a:p>
            <a:endParaRPr lang="en-US" dirty="0"/>
          </a:p>
          <a:p>
            <a:r>
              <a:rPr lang="en-US" dirty="0"/>
              <a:t>What about HJR? </a:t>
            </a:r>
          </a:p>
        </p:txBody>
      </p:sp>
      <p:sp>
        <p:nvSpPr>
          <p:cNvPr id="4" name="Slide Number Placeholder 3"/>
          <p:cNvSpPr>
            <a:spLocks noGrp="1"/>
          </p:cNvSpPr>
          <p:nvPr>
            <p:ph type="sldNum" sz="quarter" idx="5"/>
          </p:nvPr>
        </p:nvSpPr>
        <p:spPr/>
        <p:txBody>
          <a:bodyPr/>
          <a:lstStyle/>
          <a:p>
            <a:fld id="{C7039430-0BB2-9D4E-86F8-1277172C7437}" type="slidenum">
              <a:rPr lang="en-US" smtClean="0"/>
              <a:t>9</a:t>
            </a:fld>
            <a:endParaRPr lang="en-US"/>
          </a:p>
        </p:txBody>
      </p:sp>
    </p:spTree>
    <p:extLst>
      <p:ext uri="{BB962C8B-B14F-4D97-AF65-F5344CB8AC3E}">
        <p14:creationId xmlns:p14="http://schemas.microsoft.com/office/powerpoint/2010/main" val="1811936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A29BD-FA2E-904B-B74B-380A17C1BD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C814085-EF3E-F146-950D-2C0B17CC88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409B14-99B3-2A49-B55E-D2FC502CF5FE}"/>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5" name="Footer Placeholder 4">
            <a:extLst>
              <a:ext uri="{FF2B5EF4-FFF2-40B4-BE49-F238E27FC236}">
                <a16:creationId xmlns:a16="http://schemas.microsoft.com/office/drawing/2014/main" id="{C1DC8812-49F3-D24B-8962-C2AA2B02CC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602CB2-46FD-084D-BE99-59BDD346C813}"/>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717370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3E321-7804-8347-8581-80ADF7C28C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C048757-D1BD-9C4E-AB32-7F034FB374B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49F42B-1963-F745-BCA3-60BC7486B00A}"/>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5" name="Footer Placeholder 4">
            <a:extLst>
              <a:ext uri="{FF2B5EF4-FFF2-40B4-BE49-F238E27FC236}">
                <a16:creationId xmlns:a16="http://schemas.microsoft.com/office/drawing/2014/main" id="{866ACF87-62D0-8645-A246-4FF44EEC4F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ECCB9-5389-5D42-BBEC-65FA6535A447}"/>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2341005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6860F1-26A4-194D-BB08-FBA451E7E9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4E89B2D-29C6-C248-96C1-D947C3ED1F3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882B5A-8E1C-7D46-866B-4B77D58049E6}"/>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5" name="Footer Placeholder 4">
            <a:extLst>
              <a:ext uri="{FF2B5EF4-FFF2-40B4-BE49-F238E27FC236}">
                <a16:creationId xmlns:a16="http://schemas.microsoft.com/office/drawing/2014/main" id="{43AB3CBD-DC25-054E-9F99-77083510F0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49A8B-ACC0-4B47-8F08-46850CE5F357}"/>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3219370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90A29-5A25-8F4E-923F-13D0F10538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97C11F-220D-4441-8583-C0CA8FEC130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EF0E94-AF79-3B4C-9323-00C1FF81FA9F}"/>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5" name="Footer Placeholder 4">
            <a:extLst>
              <a:ext uri="{FF2B5EF4-FFF2-40B4-BE49-F238E27FC236}">
                <a16:creationId xmlns:a16="http://schemas.microsoft.com/office/drawing/2014/main" id="{94C5E02A-9611-774F-B7D3-B8C376E18D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898B34-83B6-3849-8A6F-6A9AD2F4321B}"/>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3756713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6AE52-8354-6444-9AC1-9C7FCCB477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5CF751-30BB-1A45-80A7-1209E3CF47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A0DB8CB-0249-1D41-9AB8-87961873FE94}"/>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5" name="Footer Placeholder 4">
            <a:extLst>
              <a:ext uri="{FF2B5EF4-FFF2-40B4-BE49-F238E27FC236}">
                <a16:creationId xmlns:a16="http://schemas.microsoft.com/office/drawing/2014/main" id="{0C87C1CB-D4B2-8043-9C06-82833CF07D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B8BC19-3A8E-4041-A2BB-3403ACE6EA1A}"/>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2279042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8ECF-D524-384A-AAC0-E95BD7A478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A1A51B-6539-994B-8EAD-8390DA01071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DCA716B-370F-0146-86E0-51007EF11F8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B7A8A7-261D-8441-B7F6-E87802C0A6A7}"/>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6" name="Footer Placeholder 5">
            <a:extLst>
              <a:ext uri="{FF2B5EF4-FFF2-40B4-BE49-F238E27FC236}">
                <a16:creationId xmlns:a16="http://schemas.microsoft.com/office/drawing/2014/main" id="{869B3AA1-C9DD-6D4A-8F3C-E2D292D50B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99DCD0-1BF7-5742-8376-5F1190293EA7}"/>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3292898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75C8A-90B0-DB44-850B-CAFF31975D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C5A439-8CFD-6E4C-AB02-28C24C96B1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D573E8B-C191-924A-898B-226B132B87A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E3057D-BD3D-F74F-B684-515AA3DABE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20A3EA9-101B-804C-A5C9-FA085B28CFF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F215A5E-6054-C844-8A4F-F777013EB2DA}"/>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8" name="Footer Placeholder 7">
            <a:extLst>
              <a:ext uri="{FF2B5EF4-FFF2-40B4-BE49-F238E27FC236}">
                <a16:creationId xmlns:a16="http://schemas.microsoft.com/office/drawing/2014/main" id="{43BD94A3-D5B6-1348-8D3F-C086CEA563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FB9054-0DF9-E044-8751-CAE4B552228F}"/>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2735730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98E95-E99A-754F-B3EA-FFC540AE3C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66344A-9FC3-4342-9DE3-7023D29AC2F3}"/>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4" name="Footer Placeholder 3">
            <a:extLst>
              <a:ext uri="{FF2B5EF4-FFF2-40B4-BE49-F238E27FC236}">
                <a16:creationId xmlns:a16="http://schemas.microsoft.com/office/drawing/2014/main" id="{2CFFC153-6D7D-0A40-A694-629291F97E0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3F76F6D-1788-2740-B451-ADE4B4A6C814}"/>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1104390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145CB7-AAEF-6445-B344-992C61CD43E0}"/>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3" name="Footer Placeholder 2">
            <a:extLst>
              <a:ext uri="{FF2B5EF4-FFF2-40B4-BE49-F238E27FC236}">
                <a16:creationId xmlns:a16="http://schemas.microsoft.com/office/drawing/2014/main" id="{8D934EA8-7EA7-5841-A53F-BE40CB2F6A5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3740086-77F6-8443-BF89-1B2F14FB60FA}"/>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1409313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66C44-A1B6-F84D-B53E-6AD0B8B8A4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194EE16-3C55-AA45-9F15-467484CD1F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986A48-AAE2-A742-83EA-A898B93864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1703355-2978-4740-8EDA-C1780EB5FEE8}"/>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6" name="Footer Placeholder 5">
            <a:extLst>
              <a:ext uri="{FF2B5EF4-FFF2-40B4-BE49-F238E27FC236}">
                <a16:creationId xmlns:a16="http://schemas.microsoft.com/office/drawing/2014/main" id="{81AFE832-AE86-7244-BDD4-39979ADB1E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C8D6FF-310B-714A-9B05-2B440FEB1634}"/>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3907605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1F44D-66DE-4D46-8D19-A2554DBE87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8661FE-A1EE-394D-B878-944E7B2CFA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B08735A-BDA6-824D-A335-FC6E0BB522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79B26C6-3A08-B74E-94D2-0B5D216E69FC}"/>
              </a:ext>
            </a:extLst>
          </p:cNvPr>
          <p:cNvSpPr>
            <a:spLocks noGrp="1"/>
          </p:cNvSpPr>
          <p:nvPr>
            <p:ph type="dt" sz="half" idx="10"/>
          </p:nvPr>
        </p:nvSpPr>
        <p:spPr/>
        <p:txBody>
          <a:bodyPr/>
          <a:lstStyle/>
          <a:p>
            <a:fld id="{205222DD-D883-E94A-B24E-CA950072BE47}" type="datetimeFigureOut">
              <a:rPr lang="en-US" smtClean="0"/>
              <a:t>12/23/21</a:t>
            </a:fld>
            <a:endParaRPr lang="en-US"/>
          </a:p>
        </p:txBody>
      </p:sp>
      <p:sp>
        <p:nvSpPr>
          <p:cNvPr id="6" name="Footer Placeholder 5">
            <a:extLst>
              <a:ext uri="{FF2B5EF4-FFF2-40B4-BE49-F238E27FC236}">
                <a16:creationId xmlns:a16="http://schemas.microsoft.com/office/drawing/2014/main" id="{2CE4CA99-820F-6644-A8DC-39F122AFAE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258F9B-07A0-F943-A24A-2CBE08628BA4}"/>
              </a:ext>
            </a:extLst>
          </p:cNvPr>
          <p:cNvSpPr>
            <a:spLocks noGrp="1"/>
          </p:cNvSpPr>
          <p:nvPr>
            <p:ph type="sldNum" sz="quarter" idx="12"/>
          </p:nvPr>
        </p:nvSpPr>
        <p:spPr/>
        <p:txBody>
          <a:bodyPr/>
          <a:lstStyle/>
          <a:p>
            <a:fld id="{87F55683-BFBC-0949-87F9-1C4813C79D79}" type="slidenum">
              <a:rPr lang="en-US" smtClean="0"/>
              <a:t>‹#›</a:t>
            </a:fld>
            <a:endParaRPr lang="en-US"/>
          </a:p>
        </p:txBody>
      </p:sp>
    </p:spTree>
    <p:extLst>
      <p:ext uri="{BB962C8B-B14F-4D97-AF65-F5344CB8AC3E}">
        <p14:creationId xmlns:p14="http://schemas.microsoft.com/office/powerpoint/2010/main" val="4198810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9AFF9D-303C-F442-BAA5-4D8AA3E0E3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04AA382-D98A-1148-B96C-668FF8E31C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A3171C-C7ED-F04B-A22E-662FFC4AC4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5222DD-D883-E94A-B24E-CA950072BE47}" type="datetimeFigureOut">
              <a:rPr lang="en-US" smtClean="0"/>
              <a:t>12/23/21</a:t>
            </a:fld>
            <a:endParaRPr lang="en-US"/>
          </a:p>
        </p:txBody>
      </p:sp>
      <p:sp>
        <p:nvSpPr>
          <p:cNvPr id="5" name="Footer Placeholder 4">
            <a:extLst>
              <a:ext uri="{FF2B5EF4-FFF2-40B4-BE49-F238E27FC236}">
                <a16:creationId xmlns:a16="http://schemas.microsoft.com/office/drawing/2014/main" id="{6987E264-24FE-FC4A-8322-0D813F2623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073831-B93A-2D41-89B7-5089B5A3A6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F55683-BFBC-0949-87F9-1C4813C79D79}" type="slidenum">
              <a:rPr lang="en-US" smtClean="0"/>
              <a:t>‹#›</a:t>
            </a:fld>
            <a:endParaRPr lang="en-US"/>
          </a:p>
        </p:txBody>
      </p:sp>
    </p:spTree>
    <p:extLst>
      <p:ext uri="{BB962C8B-B14F-4D97-AF65-F5344CB8AC3E}">
        <p14:creationId xmlns:p14="http://schemas.microsoft.com/office/powerpoint/2010/main" val="37257071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4.xml"/><Relationship Id="rId5" Type="http://schemas.openxmlformats.org/officeDocument/2006/relationships/image" Target="../media/image13.jpg"/><Relationship Id="rId4" Type="http://schemas.openxmlformats.org/officeDocument/2006/relationships/image" Target="../media/image12.png"/></Relationships>
</file>

<file path=ppt/slides/_rels/slide4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7.xml"/><Relationship Id="rId1" Type="http://schemas.openxmlformats.org/officeDocument/2006/relationships/slideLayout" Target="../slideLayouts/slideLayout4.xml"/><Relationship Id="rId4" Type="http://schemas.openxmlformats.org/officeDocument/2006/relationships/image" Target="../media/image15.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87C85-C285-AB43-9A34-155FB6833E30}"/>
              </a:ext>
            </a:extLst>
          </p:cNvPr>
          <p:cNvSpPr>
            <a:spLocks noGrp="1"/>
          </p:cNvSpPr>
          <p:nvPr>
            <p:ph type="ctrTitle"/>
          </p:nvPr>
        </p:nvSpPr>
        <p:spPr>
          <a:xfrm>
            <a:off x="1524000" y="412595"/>
            <a:ext cx="9144000" cy="3097368"/>
          </a:xfrm>
        </p:spPr>
        <p:txBody>
          <a:bodyPr>
            <a:normAutofit/>
          </a:bodyPr>
          <a:lstStyle/>
          <a:p>
            <a:r>
              <a:rPr lang="en-US" sz="7500" dirty="0"/>
              <a:t>The Pump Problem: </a:t>
            </a:r>
            <a:br>
              <a:rPr lang="en-US" dirty="0"/>
            </a:br>
            <a:r>
              <a:rPr lang="en-US" sz="4000" dirty="0"/>
              <a:t>Intro to</a:t>
            </a:r>
            <a:br>
              <a:rPr lang="en-US" sz="4000" dirty="0"/>
            </a:br>
            <a:r>
              <a:rPr lang="en-US" sz="4000" dirty="0"/>
              <a:t>Inpatient Heart Failure Management</a:t>
            </a:r>
          </a:p>
        </p:txBody>
      </p:sp>
      <p:sp>
        <p:nvSpPr>
          <p:cNvPr id="3" name="Subtitle 2">
            <a:extLst>
              <a:ext uri="{FF2B5EF4-FFF2-40B4-BE49-F238E27FC236}">
                <a16:creationId xmlns:a16="http://schemas.microsoft.com/office/drawing/2014/main" id="{3BFB14AB-7AA4-0D49-AE34-DD94FC4883A4}"/>
              </a:ext>
            </a:extLst>
          </p:cNvPr>
          <p:cNvSpPr>
            <a:spLocks noGrp="1"/>
          </p:cNvSpPr>
          <p:nvPr>
            <p:ph type="subTitle" idx="1"/>
          </p:nvPr>
        </p:nvSpPr>
        <p:spPr>
          <a:xfrm>
            <a:off x="1524000" y="4081541"/>
            <a:ext cx="9144000" cy="1655762"/>
          </a:xfrm>
        </p:spPr>
        <p:txBody>
          <a:bodyPr>
            <a:normAutofit lnSpcReduction="10000"/>
          </a:bodyPr>
          <a:lstStyle/>
          <a:p>
            <a:r>
              <a:rPr lang="en-US" dirty="0"/>
              <a:t>Jeffrey Tran</a:t>
            </a:r>
          </a:p>
          <a:p>
            <a:r>
              <a:rPr lang="en-US" dirty="0"/>
              <a:t>PGY5 Cardiology Fellow</a:t>
            </a:r>
          </a:p>
          <a:p>
            <a:r>
              <a:rPr lang="en-US" dirty="0"/>
              <a:t>05 August 2021</a:t>
            </a:r>
          </a:p>
          <a:p>
            <a:r>
              <a:rPr lang="en-US" dirty="0"/>
              <a:t>Sarver Heart Center/University of Arizona </a:t>
            </a:r>
          </a:p>
        </p:txBody>
      </p:sp>
    </p:spTree>
    <p:extLst>
      <p:ext uri="{BB962C8B-B14F-4D97-AF65-F5344CB8AC3E}">
        <p14:creationId xmlns:p14="http://schemas.microsoft.com/office/powerpoint/2010/main" val="22729181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5986B-94E5-EC47-A7C6-46BAC99A9B63}"/>
              </a:ext>
            </a:extLst>
          </p:cNvPr>
          <p:cNvSpPr>
            <a:spLocks noGrp="1"/>
          </p:cNvSpPr>
          <p:nvPr>
            <p:ph type="title"/>
          </p:nvPr>
        </p:nvSpPr>
        <p:spPr/>
        <p:txBody>
          <a:bodyPr/>
          <a:lstStyle/>
          <a:p>
            <a:r>
              <a:rPr lang="en-US" dirty="0"/>
              <a:t>Recap: Who’s sick? </a:t>
            </a:r>
          </a:p>
        </p:txBody>
      </p:sp>
      <p:sp>
        <p:nvSpPr>
          <p:cNvPr id="3" name="Content Placeholder 2">
            <a:extLst>
              <a:ext uri="{FF2B5EF4-FFF2-40B4-BE49-F238E27FC236}">
                <a16:creationId xmlns:a16="http://schemas.microsoft.com/office/drawing/2014/main" id="{BB2F9668-195A-2C4E-848C-71CE3EF549FE}"/>
              </a:ext>
            </a:extLst>
          </p:cNvPr>
          <p:cNvSpPr>
            <a:spLocks noGrp="1"/>
          </p:cNvSpPr>
          <p:nvPr>
            <p:ph idx="1"/>
          </p:nvPr>
        </p:nvSpPr>
        <p:spPr>
          <a:xfrm>
            <a:off x="838200" y="1825625"/>
            <a:ext cx="11140440" cy="4351338"/>
          </a:xfrm>
        </p:spPr>
        <p:txBody>
          <a:bodyPr/>
          <a:lstStyle/>
          <a:p>
            <a:pPr marL="514350" indent="-514350">
              <a:buFont typeface="+mj-lt"/>
              <a:buAutoNum type="arabicPeriod"/>
            </a:pPr>
            <a:r>
              <a:rPr lang="en-US" dirty="0"/>
              <a:t>Wet or dry?: NYHA class, dependent edema, orthopnea </a:t>
            </a:r>
          </a:p>
          <a:p>
            <a:pPr marL="514350" indent="-514350">
              <a:buFont typeface="+mj-lt"/>
              <a:buAutoNum type="arabicPeriod"/>
            </a:pPr>
            <a:r>
              <a:rPr lang="en-US" dirty="0"/>
              <a:t>Shock?: Lethargy and decreased UOP are red flags</a:t>
            </a:r>
          </a:p>
          <a:p>
            <a:pPr marL="514350" indent="-514350">
              <a:buFont typeface="+mj-lt"/>
              <a:buAutoNum type="arabicPeriod"/>
            </a:pPr>
            <a:r>
              <a:rPr lang="en-US" dirty="0"/>
              <a:t>Why? – the 5 failures, noncompliance, and increased demand </a:t>
            </a:r>
          </a:p>
          <a:p>
            <a:pPr marL="514350" indent="-514350">
              <a:buFont typeface="+mj-lt"/>
              <a:buAutoNum type="arabicPeriod"/>
            </a:pPr>
            <a:endParaRPr lang="en-US" dirty="0"/>
          </a:p>
          <a:p>
            <a:pPr marL="514350" indent="-514350">
              <a:buFont typeface="+mj-lt"/>
              <a:buAutoNum type="arabicPeriod"/>
            </a:pPr>
            <a:r>
              <a:rPr lang="en-US" dirty="0"/>
              <a:t>Tachycardia is the most sensitive, BP can be misleading, follow the UOP!</a:t>
            </a:r>
          </a:p>
          <a:p>
            <a:pPr marL="514350" indent="-514350">
              <a:buFont typeface="+mj-lt"/>
              <a:buAutoNum type="arabicPeriod"/>
            </a:pPr>
            <a:endParaRPr lang="en-US" dirty="0"/>
          </a:p>
          <a:p>
            <a:pPr marL="514350" indent="-514350">
              <a:buFont typeface="+mj-lt"/>
              <a:buAutoNum type="arabicPeriod"/>
            </a:pPr>
            <a:r>
              <a:rPr lang="en-US" dirty="0"/>
              <a:t>Cold/lethargic is BAD, the rest of the physical exam is for figuring out volume status and confirming symptoms from the HPI </a:t>
            </a:r>
          </a:p>
        </p:txBody>
      </p:sp>
    </p:spTree>
    <p:extLst>
      <p:ext uri="{BB962C8B-B14F-4D97-AF65-F5344CB8AC3E}">
        <p14:creationId xmlns:p14="http://schemas.microsoft.com/office/powerpoint/2010/main" val="3289429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61B01-0D7B-F243-ADB6-AE01B6F1F701}"/>
              </a:ext>
            </a:extLst>
          </p:cNvPr>
          <p:cNvSpPr>
            <a:spLocks noGrp="1"/>
          </p:cNvSpPr>
          <p:nvPr>
            <p:ph type="title"/>
          </p:nvPr>
        </p:nvSpPr>
        <p:spPr/>
        <p:txBody>
          <a:bodyPr/>
          <a:lstStyle/>
          <a:p>
            <a:r>
              <a:rPr lang="en-US" dirty="0"/>
              <a:t>Ms. S</a:t>
            </a:r>
          </a:p>
        </p:txBody>
      </p:sp>
      <p:sp>
        <p:nvSpPr>
          <p:cNvPr id="3" name="Content Placeholder 2">
            <a:extLst>
              <a:ext uri="{FF2B5EF4-FFF2-40B4-BE49-F238E27FC236}">
                <a16:creationId xmlns:a16="http://schemas.microsoft.com/office/drawing/2014/main" id="{3C5D1409-9770-5648-9339-BBAC56BE6257}"/>
              </a:ext>
            </a:extLst>
          </p:cNvPr>
          <p:cNvSpPr>
            <a:spLocks noGrp="1"/>
          </p:cNvSpPr>
          <p:nvPr>
            <p:ph idx="1"/>
          </p:nvPr>
        </p:nvSpPr>
        <p:spPr/>
        <p:txBody>
          <a:bodyPr/>
          <a:lstStyle/>
          <a:p>
            <a:r>
              <a:rPr lang="en-US" dirty="0"/>
              <a:t>Baseline NYHA, no new orthopnea, no new dependent edema </a:t>
            </a:r>
          </a:p>
          <a:p>
            <a:r>
              <a:rPr lang="en-US" b="1" dirty="0">
                <a:solidFill>
                  <a:srgbClr val="FF0000"/>
                </a:solidFill>
              </a:rPr>
              <a:t>Lethargic</a:t>
            </a:r>
            <a:r>
              <a:rPr lang="en-US" dirty="0"/>
              <a:t> </a:t>
            </a:r>
          </a:p>
          <a:p>
            <a:endParaRPr lang="en-US" dirty="0"/>
          </a:p>
          <a:p>
            <a:r>
              <a:rPr lang="en-US" dirty="0"/>
              <a:t>Normal BP, normal RR/SpO2</a:t>
            </a:r>
          </a:p>
          <a:p>
            <a:r>
              <a:rPr lang="en-US" b="1" dirty="0">
                <a:solidFill>
                  <a:srgbClr val="FF0000"/>
                </a:solidFill>
              </a:rPr>
              <a:t>Tachycardic, Oliguric (per family) </a:t>
            </a:r>
          </a:p>
          <a:p>
            <a:endParaRPr lang="en-US" dirty="0"/>
          </a:p>
          <a:p>
            <a:r>
              <a:rPr lang="en-US" b="1" dirty="0">
                <a:solidFill>
                  <a:srgbClr val="FF0000"/>
                </a:solidFill>
              </a:rPr>
              <a:t>COLD</a:t>
            </a:r>
            <a:r>
              <a:rPr lang="en-US" dirty="0"/>
              <a:t>, dry </a:t>
            </a:r>
          </a:p>
        </p:txBody>
      </p:sp>
    </p:spTree>
    <p:extLst>
      <p:ext uri="{BB962C8B-B14F-4D97-AF65-F5344CB8AC3E}">
        <p14:creationId xmlns:p14="http://schemas.microsoft.com/office/powerpoint/2010/main" val="3178479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67076-3FE5-004E-A546-D4C46B470C57}"/>
              </a:ext>
            </a:extLst>
          </p:cNvPr>
          <p:cNvSpPr>
            <a:spLocks noGrp="1"/>
          </p:cNvSpPr>
          <p:nvPr>
            <p:ph type="title"/>
          </p:nvPr>
        </p:nvSpPr>
        <p:spPr/>
        <p:txBody>
          <a:bodyPr/>
          <a:lstStyle/>
          <a:p>
            <a:r>
              <a:rPr lang="en-US" dirty="0"/>
              <a:t>Goals for Today</a:t>
            </a:r>
          </a:p>
        </p:txBody>
      </p:sp>
      <p:sp>
        <p:nvSpPr>
          <p:cNvPr id="3" name="Content Placeholder 2">
            <a:extLst>
              <a:ext uri="{FF2B5EF4-FFF2-40B4-BE49-F238E27FC236}">
                <a16:creationId xmlns:a16="http://schemas.microsoft.com/office/drawing/2014/main" id="{8673DE0E-9AF7-C849-A29C-9037C28A8146}"/>
              </a:ext>
            </a:extLst>
          </p:cNvPr>
          <p:cNvSpPr>
            <a:spLocks noGrp="1"/>
          </p:cNvSpPr>
          <p:nvPr>
            <p:ph idx="1"/>
          </p:nvPr>
        </p:nvSpPr>
        <p:spPr/>
        <p:txBody>
          <a:bodyPr>
            <a:normAutofit fontScale="85000" lnSpcReduction="10000"/>
          </a:bodyPr>
          <a:lstStyle/>
          <a:p>
            <a:pPr marL="514350" indent="-514350">
              <a:buFont typeface="+mj-lt"/>
              <a:buAutoNum type="arabicPeriod"/>
            </a:pPr>
            <a:r>
              <a:rPr lang="en-US" dirty="0"/>
              <a:t>Who’s sick? (PGY1+)</a:t>
            </a:r>
          </a:p>
          <a:p>
            <a:pPr marL="971550" lvl="1" indent="-514350">
              <a:buFont typeface="+mj-lt"/>
              <a:buAutoNum type="romanLcPeriod"/>
            </a:pPr>
            <a:r>
              <a:rPr lang="en-US" dirty="0"/>
              <a:t>Obtain a pertinent history and physical  </a:t>
            </a:r>
          </a:p>
          <a:p>
            <a:pPr marL="971550" lvl="1" indent="-514350">
              <a:buFont typeface="+mj-lt"/>
              <a:buAutoNum type="romanLcPeriod"/>
            </a:pPr>
            <a:r>
              <a:rPr lang="en-US" dirty="0"/>
              <a:t>Interpreting vitals </a:t>
            </a:r>
          </a:p>
          <a:p>
            <a:pPr marL="457200" lvl="1" indent="0">
              <a:buNone/>
            </a:pPr>
            <a:endParaRPr lang="en-US" dirty="0"/>
          </a:p>
          <a:p>
            <a:pPr marL="514350" indent="-514350">
              <a:buFont typeface="+mj-lt"/>
              <a:buAutoNum type="arabicPeriod"/>
            </a:pPr>
            <a:r>
              <a:rPr lang="en-US" sz="3500" b="1" dirty="0"/>
              <a:t>Reflex labs and diagnostics (PGY1+)</a:t>
            </a:r>
          </a:p>
          <a:p>
            <a:pPr marL="514350" indent="-514350">
              <a:buFont typeface="+mj-lt"/>
              <a:buAutoNum type="arabicPeriod"/>
            </a:pPr>
            <a:endParaRPr lang="en-US" dirty="0"/>
          </a:p>
          <a:p>
            <a:pPr marL="514350" indent="-514350">
              <a:buFont typeface="+mj-lt"/>
              <a:buAutoNum type="arabicPeriod"/>
            </a:pPr>
            <a:r>
              <a:rPr lang="en-US" dirty="0"/>
              <a:t>Pathophysiology of decompensated heart failure vs cardiogenic shock (PGY1+) </a:t>
            </a:r>
          </a:p>
          <a:p>
            <a:pPr marL="514350" indent="-514350">
              <a:buFont typeface="+mj-lt"/>
              <a:buAutoNum type="arabicPeriod"/>
            </a:pPr>
            <a:endParaRPr lang="en-US" dirty="0"/>
          </a:p>
          <a:p>
            <a:pPr marL="514350" indent="-514350">
              <a:buFont typeface="+mj-lt"/>
              <a:buAutoNum type="arabicPeriod"/>
            </a:pPr>
            <a:r>
              <a:rPr lang="en-US" dirty="0"/>
              <a:t>Toolbox for Medical Treatment (PGY2+)</a:t>
            </a:r>
          </a:p>
          <a:p>
            <a:pPr marL="514350" indent="-514350">
              <a:buFont typeface="+mj-lt"/>
              <a:buAutoNum type="arabicPeriod"/>
            </a:pPr>
            <a:endParaRPr lang="en-US" dirty="0"/>
          </a:p>
          <a:p>
            <a:pPr marL="514350" indent="-514350">
              <a:buFont typeface="+mj-lt"/>
              <a:buAutoNum type="arabicPeriod"/>
            </a:pPr>
            <a:r>
              <a:rPr lang="en-US" dirty="0"/>
              <a:t>Advanced care in the HF/ICU (PGY2+) </a:t>
            </a:r>
          </a:p>
          <a:p>
            <a:endParaRPr lang="en-US" dirty="0"/>
          </a:p>
          <a:p>
            <a:endParaRPr lang="en-US" dirty="0"/>
          </a:p>
          <a:p>
            <a:endParaRPr lang="en-US" dirty="0"/>
          </a:p>
        </p:txBody>
      </p:sp>
    </p:spTree>
    <p:extLst>
      <p:ext uri="{BB962C8B-B14F-4D97-AF65-F5344CB8AC3E}">
        <p14:creationId xmlns:p14="http://schemas.microsoft.com/office/powerpoint/2010/main" val="3172328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CD5A2-7DF7-2947-AC70-2C086507FAD4}"/>
              </a:ext>
            </a:extLst>
          </p:cNvPr>
          <p:cNvSpPr>
            <a:spLocks noGrp="1"/>
          </p:cNvSpPr>
          <p:nvPr>
            <p:ph type="title"/>
          </p:nvPr>
        </p:nvSpPr>
        <p:spPr/>
        <p:txBody>
          <a:bodyPr/>
          <a:lstStyle/>
          <a:p>
            <a:r>
              <a:rPr lang="en-US" dirty="0"/>
              <a:t>Reflex Lab Tests </a:t>
            </a:r>
          </a:p>
        </p:txBody>
      </p:sp>
      <p:sp>
        <p:nvSpPr>
          <p:cNvPr id="3" name="Content Placeholder 2">
            <a:extLst>
              <a:ext uri="{FF2B5EF4-FFF2-40B4-BE49-F238E27FC236}">
                <a16:creationId xmlns:a16="http://schemas.microsoft.com/office/drawing/2014/main" id="{2D2B103C-0922-474E-A9D1-3AF1FA999D6C}"/>
              </a:ext>
            </a:extLst>
          </p:cNvPr>
          <p:cNvSpPr>
            <a:spLocks noGrp="1"/>
          </p:cNvSpPr>
          <p:nvPr>
            <p:ph idx="1"/>
          </p:nvPr>
        </p:nvSpPr>
        <p:spPr>
          <a:xfrm>
            <a:off x="838200" y="5724143"/>
            <a:ext cx="10515600" cy="782003"/>
          </a:xfrm>
        </p:spPr>
        <p:txBody>
          <a:bodyPr>
            <a:normAutofit fontScale="92500" lnSpcReduction="10000"/>
          </a:bodyPr>
          <a:lstStyle/>
          <a:p>
            <a:pPr marL="0" indent="0">
              <a:buNone/>
            </a:pPr>
            <a:r>
              <a:rPr lang="en-US" dirty="0"/>
              <a:t>Remember: order the rest of your labs to work through your differential diagnosis! </a:t>
            </a:r>
          </a:p>
        </p:txBody>
      </p:sp>
      <p:graphicFrame>
        <p:nvGraphicFramePr>
          <p:cNvPr id="4" name="Table 3">
            <a:extLst>
              <a:ext uri="{FF2B5EF4-FFF2-40B4-BE49-F238E27FC236}">
                <a16:creationId xmlns:a16="http://schemas.microsoft.com/office/drawing/2014/main" id="{480CB5C5-A533-5042-B6D9-C3111177B064}"/>
              </a:ext>
            </a:extLst>
          </p:cNvPr>
          <p:cNvGraphicFramePr>
            <a:graphicFrameLocks noGrp="1"/>
          </p:cNvGraphicFramePr>
          <p:nvPr>
            <p:extLst>
              <p:ext uri="{D42A27DB-BD31-4B8C-83A1-F6EECF244321}">
                <p14:modId xmlns:p14="http://schemas.microsoft.com/office/powerpoint/2010/main" val="3390896101"/>
              </p:ext>
            </p:extLst>
          </p:nvPr>
        </p:nvGraphicFramePr>
        <p:xfrm>
          <a:off x="838200" y="1690688"/>
          <a:ext cx="6989064" cy="3737647"/>
        </p:xfrm>
        <a:graphic>
          <a:graphicData uri="http://schemas.openxmlformats.org/drawingml/2006/table">
            <a:tbl>
              <a:tblPr firstRow="1" bandRow="1">
                <a:tableStyleId>{5C22544A-7EE6-4342-B048-85BDC9FD1C3A}</a:tableStyleId>
              </a:tblPr>
              <a:tblGrid>
                <a:gridCol w="1743771">
                  <a:extLst>
                    <a:ext uri="{9D8B030D-6E8A-4147-A177-3AD203B41FA5}">
                      <a16:colId xmlns:a16="http://schemas.microsoft.com/office/drawing/2014/main" val="1175173863"/>
                    </a:ext>
                  </a:extLst>
                </a:gridCol>
                <a:gridCol w="5245293">
                  <a:extLst>
                    <a:ext uri="{9D8B030D-6E8A-4147-A177-3AD203B41FA5}">
                      <a16:colId xmlns:a16="http://schemas.microsoft.com/office/drawing/2014/main" val="3161805401"/>
                    </a:ext>
                  </a:extLst>
                </a:gridCol>
              </a:tblGrid>
              <a:tr h="496976">
                <a:tc>
                  <a:txBody>
                    <a:bodyPr/>
                    <a:lstStyle/>
                    <a:p>
                      <a:r>
                        <a:rPr lang="en-US" dirty="0"/>
                        <a:t>Lab</a:t>
                      </a:r>
                    </a:p>
                  </a:txBody>
                  <a:tcPr/>
                </a:tc>
                <a:tc>
                  <a:txBody>
                    <a:bodyPr/>
                    <a:lstStyle/>
                    <a:p>
                      <a:r>
                        <a:rPr lang="en-US" dirty="0"/>
                        <a:t>What you’re looking for </a:t>
                      </a:r>
                    </a:p>
                  </a:txBody>
                  <a:tcPr/>
                </a:tc>
                <a:extLst>
                  <a:ext uri="{0D108BD9-81ED-4DB2-BD59-A6C34878D82A}">
                    <a16:rowId xmlns:a16="http://schemas.microsoft.com/office/drawing/2014/main" val="180321983"/>
                  </a:ext>
                </a:extLst>
              </a:tr>
              <a:tr h="496976">
                <a:tc>
                  <a:txBody>
                    <a:bodyPr/>
                    <a:lstStyle/>
                    <a:p>
                      <a:r>
                        <a:rPr lang="en-US" sz="2400" dirty="0" err="1"/>
                        <a:t>NTproBNP</a:t>
                      </a:r>
                      <a:r>
                        <a:rPr lang="en-US" sz="2400" dirty="0"/>
                        <a:t>*</a:t>
                      </a:r>
                    </a:p>
                  </a:txBody>
                  <a:tcPr/>
                </a:tc>
                <a:tc>
                  <a:txBody>
                    <a:bodyPr/>
                    <a:lstStyle/>
                    <a:p>
                      <a:r>
                        <a:rPr lang="en-US" sz="2200" dirty="0"/>
                        <a:t>Value &lt; age-adjusted cut off rules out HF</a:t>
                      </a:r>
                    </a:p>
                  </a:txBody>
                  <a:tcPr/>
                </a:tc>
                <a:extLst>
                  <a:ext uri="{0D108BD9-81ED-4DB2-BD59-A6C34878D82A}">
                    <a16:rowId xmlns:a16="http://schemas.microsoft.com/office/drawing/2014/main" val="3503857880"/>
                  </a:ext>
                </a:extLst>
              </a:tr>
              <a:tr h="565964">
                <a:tc>
                  <a:txBody>
                    <a:bodyPr/>
                    <a:lstStyle/>
                    <a:p>
                      <a:r>
                        <a:rPr lang="en-US" sz="2400" dirty="0"/>
                        <a:t>Lactic acid</a:t>
                      </a:r>
                    </a:p>
                  </a:txBody>
                  <a:tcPr/>
                </a:tc>
                <a:tc>
                  <a:txBody>
                    <a:bodyPr/>
                    <a:lstStyle/>
                    <a:p>
                      <a:r>
                        <a:rPr lang="en-US" sz="2200" dirty="0"/>
                        <a:t>Cardiogenic shock? </a:t>
                      </a:r>
                    </a:p>
                  </a:txBody>
                  <a:tcPr/>
                </a:tc>
                <a:extLst>
                  <a:ext uri="{0D108BD9-81ED-4DB2-BD59-A6C34878D82A}">
                    <a16:rowId xmlns:a16="http://schemas.microsoft.com/office/drawing/2014/main" val="3497837373"/>
                  </a:ext>
                </a:extLst>
              </a:tr>
              <a:tr h="496976">
                <a:tc>
                  <a:txBody>
                    <a:bodyPr/>
                    <a:lstStyle/>
                    <a:p>
                      <a:r>
                        <a:rPr lang="en-US" sz="2400" dirty="0" err="1"/>
                        <a:t>hs</a:t>
                      </a:r>
                      <a:r>
                        <a:rPr lang="en-US" sz="2400" dirty="0"/>
                        <a:t>-Troponin</a:t>
                      </a:r>
                    </a:p>
                  </a:txBody>
                  <a:tcPr/>
                </a:tc>
                <a:tc>
                  <a:txBody>
                    <a:bodyPr/>
                    <a:lstStyle/>
                    <a:p>
                      <a:r>
                        <a:rPr lang="en-US" sz="2200" dirty="0"/>
                        <a:t>Etiology of decompensation</a:t>
                      </a:r>
                    </a:p>
                  </a:txBody>
                  <a:tcPr/>
                </a:tc>
                <a:extLst>
                  <a:ext uri="{0D108BD9-81ED-4DB2-BD59-A6C34878D82A}">
                    <a16:rowId xmlns:a16="http://schemas.microsoft.com/office/drawing/2014/main" val="92352403"/>
                  </a:ext>
                </a:extLst>
              </a:tr>
              <a:tr h="857795">
                <a:tc>
                  <a:txBody>
                    <a:bodyPr/>
                    <a:lstStyle/>
                    <a:p>
                      <a:r>
                        <a:rPr lang="en-US" sz="2400" dirty="0"/>
                        <a:t>Serum Creatinine</a:t>
                      </a:r>
                    </a:p>
                  </a:txBody>
                  <a:tcPr/>
                </a:tc>
                <a:tc>
                  <a:txBody>
                    <a:bodyPr/>
                    <a:lstStyle/>
                    <a:p>
                      <a:r>
                        <a:rPr lang="en-US" sz="2200" dirty="0"/>
                        <a:t>How much diuretic are you going to have to use? How sick is your patient?</a:t>
                      </a:r>
                    </a:p>
                  </a:txBody>
                  <a:tcPr/>
                </a:tc>
                <a:extLst>
                  <a:ext uri="{0D108BD9-81ED-4DB2-BD59-A6C34878D82A}">
                    <a16:rowId xmlns:a16="http://schemas.microsoft.com/office/drawing/2014/main" val="668795094"/>
                  </a:ext>
                </a:extLst>
              </a:tr>
              <a:tr h="496976">
                <a:tc>
                  <a:txBody>
                    <a:bodyPr/>
                    <a:lstStyle/>
                    <a:p>
                      <a:r>
                        <a:rPr lang="en-US" sz="2400" dirty="0"/>
                        <a:t>Serum Potassium</a:t>
                      </a:r>
                    </a:p>
                  </a:txBody>
                  <a:tcPr/>
                </a:tc>
                <a:tc>
                  <a:txBody>
                    <a:bodyPr/>
                    <a:lstStyle/>
                    <a:p>
                      <a:r>
                        <a:rPr lang="en-US" sz="2200" dirty="0"/>
                        <a:t>How recent is your acute renal injury? </a:t>
                      </a:r>
                    </a:p>
                  </a:txBody>
                  <a:tcPr/>
                </a:tc>
                <a:extLst>
                  <a:ext uri="{0D108BD9-81ED-4DB2-BD59-A6C34878D82A}">
                    <a16:rowId xmlns:a16="http://schemas.microsoft.com/office/drawing/2014/main" val="853070823"/>
                  </a:ext>
                </a:extLst>
              </a:tr>
            </a:tbl>
          </a:graphicData>
        </a:graphic>
      </p:graphicFrame>
      <p:graphicFrame>
        <p:nvGraphicFramePr>
          <p:cNvPr id="5" name="Table 4">
            <a:extLst>
              <a:ext uri="{FF2B5EF4-FFF2-40B4-BE49-F238E27FC236}">
                <a16:creationId xmlns:a16="http://schemas.microsoft.com/office/drawing/2014/main" id="{6913F2EA-2B0D-4C42-8452-EAD8ACF0AEBC}"/>
              </a:ext>
            </a:extLst>
          </p:cNvPr>
          <p:cNvGraphicFramePr>
            <a:graphicFrameLocks noGrp="1"/>
          </p:cNvGraphicFramePr>
          <p:nvPr>
            <p:extLst>
              <p:ext uri="{D42A27DB-BD31-4B8C-83A1-F6EECF244321}">
                <p14:modId xmlns:p14="http://schemas.microsoft.com/office/powerpoint/2010/main" val="778416468"/>
              </p:ext>
            </p:extLst>
          </p:nvPr>
        </p:nvGraphicFramePr>
        <p:xfrm>
          <a:off x="9052560" y="2222050"/>
          <a:ext cx="2484120" cy="2236126"/>
        </p:xfrm>
        <a:graphic>
          <a:graphicData uri="http://schemas.openxmlformats.org/drawingml/2006/table">
            <a:tbl>
              <a:tblPr firstRow="1" bandRow="1">
                <a:tableStyleId>{5C22544A-7EE6-4342-B048-85BDC9FD1C3A}</a:tableStyleId>
              </a:tblPr>
              <a:tblGrid>
                <a:gridCol w="1097280">
                  <a:extLst>
                    <a:ext uri="{9D8B030D-6E8A-4147-A177-3AD203B41FA5}">
                      <a16:colId xmlns:a16="http://schemas.microsoft.com/office/drawing/2014/main" val="1175173863"/>
                    </a:ext>
                  </a:extLst>
                </a:gridCol>
                <a:gridCol w="1386840">
                  <a:extLst>
                    <a:ext uri="{9D8B030D-6E8A-4147-A177-3AD203B41FA5}">
                      <a16:colId xmlns:a16="http://schemas.microsoft.com/office/drawing/2014/main" val="3161805401"/>
                    </a:ext>
                  </a:extLst>
                </a:gridCol>
              </a:tblGrid>
              <a:tr h="676210">
                <a:tc>
                  <a:txBody>
                    <a:bodyPr/>
                    <a:lstStyle/>
                    <a:p>
                      <a:pPr algn="ctr"/>
                      <a:r>
                        <a:rPr lang="en-US" baseline="0" dirty="0">
                          <a:solidFill>
                            <a:schemeClr val="tx1"/>
                          </a:solidFill>
                        </a:rPr>
                        <a:t>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baseline="0" dirty="0" err="1">
                          <a:solidFill>
                            <a:schemeClr val="tx1"/>
                          </a:solidFill>
                        </a:rPr>
                        <a:t>NTproBNP</a:t>
                      </a:r>
                      <a:r>
                        <a:rPr lang="en-US" baseline="0" dirty="0">
                          <a:solidFill>
                            <a:schemeClr val="tx1"/>
                          </a:solidFill>
                        </a:rPr>
                        <a:t> </a:t>
                      </a:r>
                    </a:p>
                    <a:p>
                      <a:pPr algn="ctr"/>
                      <a:r>
                        <a:rPr lang="en-US" baseline="0" dirty="0">
                          <a:solidFill>
                            <a:schemeClr val="tx1"/>
                          </a:solidFill>
                        </a:rPr>
                        <a:t>cutoff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0321983"/>
                  </a:ext>
                </a:extLst>
              </a:tr>
              <a:tr h="496976">
                <a:tc>
                  <a:txBody>
                    <a:bodyPr/>
                    <a:lstStyle/>
                    <a:p>
                      <a:pPr algn="ctr"/>
                      <a:r>
                        <a:rPr lang="en-US" sz="2400" dirty="0"/>
                        <a:t>&lt;50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200" dirty="0"/>
                        <a:t>≥ 450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03857880"/>
                  </a:ext>
                </a:extLst>
              </a:tr>
              <a:tr h="565964">
                <a:tc>
                  <a:txBody>
                    <a:bodyPr/>
                    <a:lstStyle/>
                    <a:p>
                      <a:pPr algn="ctr"/>
                      <a:r>
                        <a:rPr lang="en-US" sz="2400" dirty="0"/>
                        <a:t>50-75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200" dirty="0"/>
                        <a:t>≥ 900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97837373"/>
                  </a:ext>
                </a:extLst>
              </a:tr>
              <a:tr h="496976">
                <a:tc>
                  <a:txBody>
                    <a:bodyPr/>
                    <a:lstStyle/>
                    <a:p>
                      <a:pPr algn="ctr"/>
                      <a:r>
                        <a:rPr lang="en-US" sz="2400" dirty="0"/>
                        <a:t>&gt;75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2200" dirty="0"/>
                        <a:t>≥ 1800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2352403"/>
                  </a:ext>
                </a:extLst>
              </a:tr>
            </a:tbl>
          </a:graphicData>
        </a:graphic>
      </p:graphicFrame>
      <p:sp>
        <p:nvSpPr>
          <p:cNvPr id="6" name="TextBox 5">
            <a:extLst>
              <a:ext uri="{FF2B5EF4-FFF2-40B4-BE49-F238E27FC236}">
                <a16:creationId xmlns:a16="http://schemas.microsoft.com/office/drawing/2014/main" id="{1BD16466-7896-1C4D-BB2F-C13F94DDCFEF}"/>
              </a:ext>
            </a:extLst>
          </p:cNvPr>
          <p:cNvSpPr txBox="1"/>
          <p:nvPr/>
        </p:nvSpPr>
        <p:spPr>
          <a:xfrm>
            <a:off x="9052560" y="4480560"/>
            <a:ext cx="2484120" cy="646331"/>
          </a:xfrm>
          <a:prstGeom prst="rect">
            <a:avLst/>
          </a:prstGeom>
          <a:noFill/>
        </p:spPr>
        <p:txBody>
          <a:bodyPr wrap="square" rtlCol="0">
            <a:spAutoFit/>
          </a:bodyPr>
          <a:lstStyle/>
          <a:p>
            <a:r>
              <a:rPr lang="en-US" dirty="0"/>
              <a:t>*age-adjusted cutoffs for </a:t>
            </a:r>
            <a:r>
              <a:rPr lang="en-US" dirty="0" err="1"/>
              <a:t>NTproBNP</a:t>
            </a:r>
            <a:endParaRPr lang="en-US" dirty="0"/>
          </a:p>
        </p:txBody>
      </p:sp>
    </p:spTree>
    <p:extLst>
      <p:ext uri="{BB962C8B-B14F-4D97-AF65-F5344CB8AC3E}">
        <p14:creationId xmlns:p14="http://schemas.microsoft.com/office/powerpoint/2010/main" val="15923549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CD5A2-7DF7-2947-AC70-2C086507FAD4}"/>
              </a:ext>
            </a:extLst>
          </p:cNvPr>
          <p:cNvSpPr>
            <a:spLocks noGrp="1"/>
          </p:cNvSpPr>
          <p:nvPr>
            <p:ph type="title"/>
          </p:nvPr>
        </p:nvSpPr>
        <p:spPr/>
        <p:txBody>
          <a:bodyPr/>
          <a:lstStyle/>
          <a:p>
            <a:r>
              <a:rPr lang="en-US" dirty="0"/>
              <a:t>Reflex Diagnostics </a:t>
            </a:r>
          </a:p>
        </p:txBody>
      </p:sp>
      <p:sp>
        <p:nvSpPr>
          <p:cNvPr id="3" name="Content Placeholder 2">
            <a:extLst>
              <a:ext uri="{FF2B5EF4-FFF2-40B4-BE49-F238E27FC236}">
                <a16:creationId xmlns:a16="http://schemas.microsoft.com/office/drawing/2014/main" id="{2D2B103C-0922-474E-A9D1-3AF1FA999D6C}"/>
              </a:ext>
            </a:extLst>
          </p:cNvPr>
          <p:cNvSpPr>
            <a:spLocks noGrp="1"/>
          </p:cNvSpPr>
          <p:nvPr>
            <p:ph idx="1"/>
          </p:nvPr>
        </p:nvSpPr>
        <p:spPr>
          <a:xfrm>
            <a:off x="838200" y="5724143"/>
            <a:ext cx="10515600" cy="782003"/>
          </a:xfrm>
        </p:spPr>
        <p:txBody>
          <a:bodyPr>
            <a:normAutofit fontScale="92500" lnSpcReduction="10000"/>
          </a:bodyPr>
          <a:lstStyle/>
          <a:p>
            <a:pPr marL="0" indent="0">
              <a:buNone/>
            </a:pPr>
            <a:r>
              <a:rPr lang="en-US" dirty="0"/>
              <a:t>Remember: order the rest of your diagnostic imaging to work through your differential diagnosis! </a:t>
            </a:r>
          </a:p>
        </p:txBody>
      </p:sp>
      <p:graphicFrame>
        <p:nvGraphicFramePr>
          <p:cNvPr id="4" name="Table 3">
            <a:extLst>
              <a:ext uri="{FF2B5EF4-FFF2-40B4-BE49-F238E27FC236}">
                <a16:creationId xmlns:a16="http://schemas.microsoft.com/office/drawing/2014/main" id="{480CB5C5-A533-5042-B6D9-C3111177B064}"/>
              </a:ext>
            </a:extLst>
          </p:cNvPr>
          <p:cNvGraphicFramePr>
            <a:graphicFrameLocks noGrp="1"/>
          </p:cNvGraphicFramePr>
          <p:nvPr>
            <p:extLst>
              <p:ext uri="{D42A27DB-BD31-4B8C-83A1-F6EECF244321}">
                <p14:modId xmlns:p14="http://schemas.microsoft.com/office/powerpoint/2010/main" val="3091416324"/>
              </p:ext>
            </p:extLst>
          </p:nvPr>
        </p:nvGraphicFramePr>
        <p:xfrm>
          <a:off x="838200" y="1690688"/>
          <a:ext cx="10354056" cy="2321916"/>
        </p:xfrm>
        <a:graphic>
          <a:graphicData uri="http://schemas.openxmlformats.org/drawingml/2006/table">
            <a:tbl>
              <a:tblPr firstRow="1" bandRow="1">
                <a:tableStyleId>{5C22544A-7EE6-4342-B048-85BDC9FD1C3A}</a:tableStyleId>
              </a:tblPr>
              <a:tblGrid>
                <a:gridCol w="2583336">
                  <a:extLst>
                    <a:ext uri="{9D8B030D-6E8A-4147-A177-3AD203B41FA5}">
                      <a16:colId xmlns:a16="http://schemas.microsoft.com/office/drawing/2014/main" val="1175173863"/>
                    </a:ext>
                  </a:extLst>
                </a:gridCol>
                <a:gridCol w="7770720">
                  <a:extLst>
                    <a:ext uri="{9D8B030D-6E8A-4147-A177-3AD203B41FA5}">
                      <a16:colId xmlns:a16="http://schemas.microsoft.com/office/drawing/2014/main" val="3161805401"/>
                    </a:ext>
                  </a:extLst>
                </a:gridCol>
              </a:tblGrid>
              <a:tr h="496976">
                <a:tc>
                  <a:txBody>
                    <a:bodyPr/>
                    <a:lstStyle/>
                    <a:p>
                      <a:r>
                        <a:rPr lang="en-US" dirty="0"/>
                        <a:t>Test</a:t>
                      </a:r>
                    </a:p>
                  </a:txBody>
                  <a:tcPr/>
                </a:tc>
                <a:tc>
                  <a:txBody>
                    <a:bodyPr/>
                    <a:lstStyle/>
                    <a:p>
                      <a:r>
                        <a:rPr lang="en-US" dirty="0"/>
                        <a:t>What you’re looking for </a:t>
                      </a:r>
                    </a:p>
                  </a:txBody>
                  <a:tcPr/>
                </a:tc>
                <a:extLst>
                  <a:ext uri="{0D108BD9-81ED-4DB2-BD59-A6C34878D82A}">
                    <a16:rowId xmlns:a16="http://schemas.microsoft.com/office/drawing/2014/main" val="180321983"/>
                  </a:ext>
                </a:extLst>
              </a:tr>
              <a:tr h="496976">
                <a:tc>
                  <a:txBody>
                    <a:bodyPr/>
                    <a:lstStyle/>
                    <a:p>
                      <a:r>
                        <a:rPr lang="en-US" sz="2400" dirty="0"/>
                        <a:t>Chest XR</a:t>
                      </a:r>
                    </a:p>
                  </a:txBody>
                  <a:tcPr/>
                </a:tc>
                <a:tc>
                  <a:txBody>
                    <a:bodyPr/>
                    <a:lstStyle/>
                    <a:p>
                      <a:r>
                        <a:rPr lang="en-US" sz="2200" dirty="0"/>
                        <a:t>Where’s the fluid? – this isn’t sensitive! </a:t>
                      </a:r>
                    </a:p>
                  </a:txBody>
                  <a:tcPr/>
                </a:tc>
                <a:extLst>
                  <a:ext uri="{0D108BD9-81ED-4DB2-BD59-A6C34878D82A}">
                    <a16:rowId xmlns:a16="http://schemas.microsoft.com/office/drawing/2014/main" val="3503857880"/>
                  </a:ext>
                </a:extLst>
              </a:tr>
              <a:tr h="565964">
                <a:tc>
                  <a:txBody>
                    <a:bodyPr/>
                    <a:lstStyle/>
                    <a:p>
                      <a:r>
                        <a:rPr lang="en-US" sz="2400" dirty="0"/>
                        <a:t>EKG</a:t>
                      </a:r>
                    </a:p>
                  </a:txBody>
                  <a:tcPr/>
                </a:tc>
                <a:tc>
                  <a:txBody>
                    <a:bodyPr/>
                    <a:lstStyle/>
                    <a:p>
                      <a:r>
                        <a:rPr lang="en-US" sz="2200" dirty="0"/>
                        <a:t>Etiology- ischemic vs electrical</a:t>
                      </a:r>
                    </a:p>
                  </a:txBody>
                  <a:tcPr/>
                </a:tc>
                <a:extLst>
                  <a:ext uri="{0D108BD9-81ED-4DB2-BD59-A6C34878D82A}">
                    <a16:rowId xmlns:a16="http://schemas.microsoft.com/office/drawing/2014/main" val="3497837373"/>
                  </a:ext>
                </a:extLst>
              </a:tr>
              <a:tr h="496976">
                <a:tc>
                  <a:txBody>
                    <a:bodyPr/>
                    <a:lstStyle/>
                    <a:p>
                      <a:r>
                        <a:rPr lang="en-US" sz="2400" dirty="0"/>
                        <a:t>POC TTE</a:t>
                      </a:r>
                    </a:p>
                  </a:txBody>
                  <a:tcPr/>
                </a:tc>
                <a:tc>
                  <a:txBody>
                    <a:bodyPr/>
                    <a:lstStyle/>
                    <a:p>
                      <a:r>
                        <a:rPr lang="en-US" sz="2200" dirty="0"/>
                        <a:t>Etiology- pericardial, valvular, myocardial, ischemic; </a:t>
                      </a:r>
                    </a:p>
                    <a:p>
                      <a:r>
                        <a:rPr lang="en-US" sz="2200" dirty="0"/>
                        <a:t>RV involvement?</a:t>
                      </a:r>
                    </a:p>
                  </a:txBody>
                  <a:tcPr/>
                </a:tc>
                <a:extLst>
                  <a:ext uri="{0D108BD9-81ED-4DB2-BD59-A6C34878D82A}">
                    <a16:rowId xmlns:a16="http://schemas.microsoft.com/office/drawing/2014/main" val="92352403"/>
                  </a:ext>
                </a:extLst>
              </a:tr>
            </a:tbl>
          </a:graphicData>
        </a:graphic>
      </p:graphicFrame>
      <p:sp>
        <p:nvSpPr>
          <p:cNvPr id="6" name="TextBox 5">
            <a:extLst>
              <a:ext uri="{FF2B5EF4-FFF2-40B4-BE49-F238E27FC236}">
                <a16:creationId xmlns:a16="http://schemas.microsoft.com/office/drawing/2014/main" id="{9F60FCBC-67CF-C94B-BC58-187D41E2F3DF}"/>
              </a:ext>
            </a:extLst>
          </p:cNvPr>
          <p:cNvSpPr txBox="1"/>
          <p:nvPr/>
        </p:nvSpPr>
        <p:spPr>
          <a:xfrm>
            <a:off x="819912" y="4041648"/>
            <a:ext cx="10354056" cy="369332"/>
          </a:xfrm>
          <a:prstGeom prst="rect">
            <a:avLst/>
          </a:prstGeom>
          <a:noFill/>
        </p:spPr>
        <p:txBody>
          <a:bodyPr wrap="square" rtlCol="0">
            <a:spAutoFit/>
          </a:bodyPr>
          <a:lstStyle/>
          <a:p>
            <a:r>
              <a:rPr lang="en-US" dirty="0"/>
              <a:t>EF does not equal forward flow! </a:t>
            </a:r>
          </a:p>
        </p:txBody>
      </p:sp>
    </p:spTree>
    <p:extLst>
      <p:ext uri="{BB962C8B-B14F-4D97-AF65-F5344CB8AC3E}">
        <p14:creationId xmlns:p14="http://schemas.microsoft.com/office/powerpoint/2010/main" val="608612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5986B-94E5-EC47-A7C6-46BAC99A9B63}"/>
              </a:ext>
            </a:extLst>
          </p:cNvPr>
          <p:cNvSpPr>
            <a:spLocks noGrp="1"/>
          </p:cNvSpPr>
          <p:nvPr>
            <p:ph type="title"/>
          </p:nvPr>
        </p:nvSpPr>
        <p:spPr/>
        <p:txBody>
          <a:bodyPr/>
          <a:lstStyle/>
          <a:p>
            <a:r>
              <a:rPr lang="en-US" dirty="0"/>
              <a:t>Recap: What tests should I order? </a:t>
            </a:r>
          </a:p>
        </p:txBody>
      </p:sp>
      <p:sp>
        <p:nvSpPr>
          <p:cNvPr id="3" name="Content Placeholder 2">
            <a:extLst>
              <a:ext uri="{FF2B5EF4-FFF2-40B4-BE49-F238E27FC236}">
                <a16:creationId xmlns:a16="http://schemas.microsoft.com/office/drawing/2014/main" id="{BB2F9668-195A-2C4E-848C-71CE3EF549FE}"/>
              </a:ext>
            </a:extLst>
          </p:cNvPr>
          <p:cNvSpPr>
            <a:spLocks noGrp="1"/>
          </p:cNvSpPr>
          <p:nvPr>
            <p:ph idx="1"/>
          </p:nvPr>
        </p:nvSpPr>
        <p:spPr/>
        <p:txBody>
          <a:bodyPr/>
          <a:lstStyle/>
          <a:p>
            <a:pPr marL="0" indent="0">
              <a:buNone/>
            </a:pPr>
            <a:r>
              <a:rPr lang="en-US" dirty="0"/>
              <a:t>Labs: </a:t>
            </a:r>
          </a:p>
          <a:p>
            <a:pPr marL="0" indent="0">
              <a:buNone/>
            </a:pPr>
            <a:r>
              <a:rPr lang="en-US" dirty="0"/>
              <a:t>- </a:t>
            </a:r>
            <a:r>
              <a:rPr lang="en-US" dirty="0" err="1"/>
              <a:t>NTproBNP</a:t>
            </a:r>
            <a:r>
              <a:rPr lang="en-US" dirty="0"/>
              <a:t>, troponin, BMP, lactic acid </a:t>
            </a:r>
          </a:p>
          <a:p>
            <a:pPr marL="0" indent="0">
              <a:buNone/>
            </a:pPr>
            <a:endParaRPr lang="en-US" dirty="0"/>
          </a:p>
          <a:p>
            <a:pPr marL="0" indent="0">
              <a:buNone/>
            </a:pPr>
            <a:r>
              <a:rPr lang="en-US" dirty="0"/>
              <a:t>Diagnostics: </a:t>
            </a:r>
          </a:p>
          <a:p>
            <a:pPr marL="0" indent="0">
              <a:buNone/>
            </a:pPr>
            <a:r>
              <a:rPr lang="en-US" dirty="0"/>
              <a:t>- CXR, EKG, POC echocardiogram</a:t>
            </a:r>
          </a:p>
        </p:txBody>
      </p:sp>
    </p:spTree>
    <p:extLst>
      <p:ext uri="{BB962C8B-B14F-4D97-AF65-F5344CB8AC3E}">
        <p14:creationId xmlns:p14="http://schemas.microsoft.com/office/powerpoint/2010/main" val="4871580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61B01-0D7B-F243-ADB6-AE01B6F1F701}"/>
              </a:ext>
            </a:extLst>
          </p:cNvPr>
          <p:cNvSpPr>
            <a:spLocks noGrp="1"/>
          </p:cNvSpPr>
          <p:nvPr>
            <p:ph type="title"/>
          </p:nvPr>
        </p:nvSpPr>
        <p:spPr/>
        <p:txBody>
          <a:bodyPr/>
          <a:lstStyle/>
          <a:p>
            <a:r>
              <a:rPr lang="en-US" dirty="0"/>
              <a:t>Ms. S</a:t>
            </a:r>
          </a:p>
        </p:txBody>
      </p:sp>
      <p:sp>
        <p:nvSpPr>
          <p:cNvPr id="3" name="Content Placeholder 2">
            <a:extLst>
              <a:ext uri="{FF2B5EF4-FFF2-40B4-BE49-F238E27FC236}">
                <a16:creationId xmlns:a16="http://schemas.microsoft.com/office/drawing/2014/main" id="{3C5D1409-9770-5648-9339-BBAC56BE6257}"/>
              </a:ext>
            </a:extLst>
          </p:cNvPr>
          <p:cNvSpPr>
            <a:spLocks noGrp="1"/>
          </p:cNvSpPr>
          <p:nvPr>
            <p:ph idx="1"/>
          </p:nvPr>
        </p:nvSpPr>
        <p:spPr/>
        <p:txBody>
          <a:bodyPr>
            <a:normAutofit fontScale="85000" lnSpcReduction="20000"/>
          </a:bodyPr>
          <a:lstStyle/>
          <a:p>
            <a:r>
              <a:rPr lang="en-US" dirty="0" err="1"/>
              <a:t>NTproBNP</a:t>
            </a:r>
            <a:r>
              <a:rPr lang="en-US" dirty="0"/>
              <a:t> 2132</a:t>
            </a:r>
          </a:p>
          <a:p>
            <a:r>
              <a:rPr lang="en-US" dirty="0"/>
              <a:t>Hs-trop 113</a:t>
            </a:r>
          </a:p>
          <a:p>
            <a:r>
              <a:rPr lang="en-US" b="1" dirty="0">
                <a:solidFill>
                  <a:srgbClr val="FF0000"/>
                </a:solidFill>
              </a:rPr>
              <a:t>Cr 3.23 </a:t>
            </a:r>
            <a:r>
              <a:rPr lang="en-US" dirty="0"/>
              <a:t>(dc was 2.1) </a:t>
            </a:r>
          </a:p>
          <a:p>
            <a:r>
              <a:rPr lang="en-US" dirty="0"/>
              <a:t>Potassium 4.9</a:t>
            </a:r>
          </a:p>
          <a:p>
            <a:r>
              <a:rPr lang="en-US" b="1" dirty="0">
                <a:solidFill>
                  <a:srgbClr val="FF0000"/>
                </a:solidFill>
              </a:rPr>
              <a:t>Lactic acid: 7.8</a:t>
            </a:r>
          </a:p>
          <a:p>
            <a:endParaRPr lang="en-US" dirty="0"/>
          </a:p>
          <a:p>
            <a:endParaRPr lang="en-US" dirty="0"/>
          </a:p>
          <a:p>
            <a:endParaRPr lang="en-US" dirty="0"/>
          </a:p>
          <a:p>
            <a:r>
              <a:rPr lang="en-US" dirty="0"/>
              <a:t>CXR: no congestion </a:t>
            </a:r>
          </a:p>
          <a:p>
            <a:r>
              <a:rPr lang="en-US" dirty="0"/>
              <a:t>EKG: Sinus tachycardia with RBBB (baseline)</a:t>
            </a:r>
          </a:p>
          <a:p>
            <a:r>
              <a:rPr lang="en-US" dirty="0"/>
              <a:t>Echo: </a:t>
            </a:r>
            <a:r>
              <a:rPr lang="en-US" b="1" dirty="0">
                <a:solidFill>
                  <a:srgbClr val="FF0000"/>
                </a:solidFill>
              </a:rPr>
              <a:t>severely enlarged RV with mild dysfunction</a:t>
            </a:r>
            <a:r>
              <a:rPr lang="en-US" dirty="0"/>
              <a:t>, IVC-based RAP 8mmHg </a:t>
            </a:r>
          </a:p>
          <a:p>
            <a:endParaRPr lang="en-US" dirty="0"/>
          </a:p>
        </p:txBody>
      </p:sp>
      <p:pic>
        <p:nvPicPr>
          <p:cNvPr id="4" name="VID_20210526_101700">
            <a:hlinkClick r:id="" action="ppaction://media"/>
            <a:extLst>
              <a:ext uri="{FF2B5EF4-FFF2-40B4-BE49-F238E27FC236}">
                <a16:creationId xmlns:a16="http://schemas.microsoft.com/office/drawing/2014/main" id="{A931A96C-CBA5-2B42-BB90-2ED1A1D779B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957402" y="707777"/>
            <a:ext cx="7396397" cy="4160473"/>
          </a:xfrm>
          <a:prstGeom prst="rect">
            <a:avLst/>
          </a:prstGeom>
        </p:spPr>
      </p:pic>
    </p:spTree>
    <p:extLst>
      <p:ext uri="{BB962C8B-B14F-4D97-AF65-F5344CB8AC3E}">
        <p14:creationId xmlns:p14="http://schemas.microsoft.com/office/powerpoint/2010/main" val="4001459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67076-3FE5-004E-A546-D4C46B470C57}"/>
              </a:ext>
            </a:extLst>
          </p:cNvPr>
          <p:cNvSpPr>
            <a:spLocks noGrp="1"/>
          </p:cNvSpPr>
          <p:nvPr>
            <p:ph type="title"/>
          </p:nvPr>
        </p:nvSpPr>
        <p:spPr/>
        <p:txBody>
          <a:bodyPr/>
          <a:lstStyle/>
          <a:p>
            <a:r>
              <a:rPr lang="en-US" dirty="0"/>
              <a:t>Goals for Today</a:t>
            </a:r>
          </a:p>
        </p:txBody>
      </p:sp>
      <p:sp>
        <p:nvSpPr>
          <p:cNvPr id="3" name="Content Placeholder 2">
            <a:extLst>
              <a:ext uri="{FF2B5EF4-FFF2-40B4-BE49-F238E27FC236}">
                <a16:creationId xmlns:a16="http://schemas.microsoft.com/office/drawing/2014/main" id="{8673DE0E-9AF7-C849-A29C-9037C28A8146}"/>
              </a:ext>
            </a:extLst>
          </p:cNvPr>
          <p:cNvSpPr>
            <a:spLocks noGrp="1"/>
          </p:cNvSpPr>
          <p:nvPr>
            <p:ph idx="1"/>
          </p:nvPr>
        </p:nvSpPr>
        <p:spPr/>
        <p:txBody>
          <a:bodyPr>
            <a:normAutofit fontScale="85000" lnSpcReduction="20000"/>
          </a:bodyPr>
          <a:lstStyle/>
          <a:p>
            <a:pPr marL="514350" indent="-514350">
              <a:buFont typeface="+mj-lt"/>
              <a:buAutoNum type="arabicPeriod"/>
            </a:pPr>
            <a:r>
              <a:rPr lang="en-US" dirty="0"/>
              <a:t>Who’s sick? (PGY1+)</a:t>
            </a:r>
          </a:p>
          <a:p>
            <a:pPr marL="971550" lvl="1" indent="-514350">
              <a:buFont typeface="+mj-lt"/>
              <a:buAutoNum type="romanLcPeriod"/>
            </a:pPr>
            <a:r>
              <a:rPr lang="en-US" dirty="0"/>
              <a:t>Obtain a pertinent history and physical  </a:t>
            </a:r>
          </a:p>
          <a:p>
            <a:pPr marL="971550" lvl="1" indent="-514350">
              <a:buFont typeface="+mj-lt"/>
              <a:buAutoNum type="romanLcPeriod"/>
            </a:pPr>
            <a:r>
              <a:rPr lang="en-US" dirty="0"/>
              <a:t>Interpreting vitals </a:t>
            </a:r>
          </a:p>
          <a:p>
            <a:pPr marL="457200" lvl="1" indent="0">
              <a:buNone/>
            </a:pPr>
            <a:endParaRPr lang="en-US" dirty="0"/>
          </a:p>
          <a:p>
            <a:pPr marL="514350" indent="-514350">
              <a:buFont typeface="+mj-lt"/>
              <a:buAutoNum type="arabicPeriod"/>
            </a:pPr>
            <a:r>
              <a:rPr lang="en-US" dirty="0"/>
              <a:t>Reflex labs and diagnostics (PGY1+)</a:t>
            </a:r>
          </a:p>
          <a:p>
            <a:pPr marL="514350" indent="-514350">
              <a:buFont typeface="+mj-lt"/>
              <a:buAutoNum type="arabicPeriod"/>
            </a:pPr>
            <a:endParaRPr lang="en-US" dirty="0"/>
          </a:p>
          <a:p>
            <a:pPr marL="514350" indent="-514350">
              <a:buFont typeface="+mj-lt"/>
              <a:buAutoNum type="arabicPeriod"/>
            </a:pPr>
            <a:r>
              <a:rPr lang="en-US" sz="3500" b="1" dirty="0"/>
              <a:t>Pathophysiology of decompensated heart failure vs cardiogenic shock (PGY1+) </a:t>
            </a:r>
          </a:p>
          <a:p>
            <a:pPr marL="514350" indent="-514350">
              <a:buFont typeface="+mj-lt"/>
              <a:buAutoNum type="arabicPeriod"/>
            </a:pPr>
            <a:endParaRPr lang="en-US" dirty="0"/>
          </a:p>
          <a:p>
            <a:pPr marL="514350" indent="-514350">
              <a:buFont typeface="+mj-lt"/>
              <a:buAutoNum type="arabicPeriod"/>
            </a:pPr>
            <a:r>
              <a:rPr lang="en-US" dirty="0"/>
              <a:t>Toolbox for Medical Treatment (PGY2+)</a:t>
            </a:r>
          </a:p>
          <a:p>
            <a:pPr marL="514350" indent="-514350">
              <a:buFont typeface="+mj-lt"/>
              <a:buAutoNum type="arabicPeriod"/>
            </a:pPr>
            <a:endParaRPr lang="en-US" dirty="0"/>
          </a:p>
          <a:p>
            <a:pPr marL="514350" indent="-514350">
              <a:buFont typeface="+mj-lt"/>
              <a:buAutoNum type="arabicPeriod"/>
            </a:pPr>
            <a:r>
              <a:rPr lang="en-US" dirty="0"/>
              <a:t>Advanced care in the HF/ICU (PGY2+) </a:t>
            </a:r>
          </a:p>
          <a:p>
            <a:endParaRPr lang="en-US" dirty="0"/>
          </a:p>
          <a:p>
            <a:endParaRPr lang="en-US" dirty="0"/>
          </a:p>
          <a:p>
            <a:endParaRPr lang="en-US" dirty="0"/>
          </a:p>
        </p:txBody>
      </p:sp>
    </p:spTree>
    <p:extLst>
      <p:ext uri="{BB962C8B-B14F-4D97-AF65-F5344CB8AC3E}">
        <p14:creationId xmlns:p14="http://schemas.microsoft.com/office/powerpoint/2010/main" val="24472375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FA60F-4CE0-1044-9F88-3E83EB893524}"/>
              </a:ext>
            </a:extLst>
          </p:cNvPr>
          <p:cNvSpPr>
            <a:spLocks noGrp="1"/>
          </p:cNvSpPr>
          <p:nvPr>
            <p:ph type="title"/>
          </p:nvPr>
        </p:nvSpPr>
        <p:spPr/>
        <p:txBody>
          <a:bodyPr>
            <a:normAutofit/>
          </a:bodyPr>
          <a:lstStyle/>
          <a:p>
            <a:r>
              <a:rPr lang="en-US" sz="3800" dirty="0"/>
              <a:t>Decompensated Heart Failure vs Cardiogenic Shock</a:t>
            </a:r>
          </a:p>
        </p:txBody>
      </p:sp>
      <p:sp>
        <p:nvSpPr>
          <p:cNvPr id="6" name="Text Placeholder 5">
            <a:extLst>
              <a:ext uri="{FF2B5EF4-FFF2-40B4-BE49-F238E27FC236}">
                <a16:creationId xmlns:a16="http://schemas.microsoft.com/office/drawing/2014/main" id="{8FB36E40-5710-1A46-921A-E1580441BC9F}"/>
              </a:ext>
            </a:extLst>
          </p:cNvPr>
          <p:cNvSpPr>
            <a:spLocks noGrp="1"/>
          </p:cNvSpPr>
          <p:nvPr>
            <p:ph type="body" idx="1"/>
          </p:nvPr>
        </p:nvSpPr>
        <p:spPr/>
        <p:txBody>
          <a:bodyPr/>
          <a:lstStyle/>
          <a:p>
            <a:r>
              <a:rPr lang="en-US" dirty="0"/>
              <a:t>Decompensated heart failure</a:t>
            </a:r>
          </a:p>
        </p:txBody>
      </p:sp>
      <p:sp>
        <p:nvSpPr>
          <p:cNvPr id="7" name="Content Placeholder 6">
            <a:extLst>
              <a:ext uri="{FF2B5EF4-FFF2-40B4-BE49-F238E27FC236}">
                <a16:creationId xmlns:a16="http://schemas.microsoft.com/office/drawing/2014/main" id="{DC82F9C0-D23B-FA45-9281-E5DB45043B33}"/>
              </a:ext>
            </a:extLst>
          </p:cNvPr>
          <p:cNvSpPr>
            <a:spLocks noGrp="1"/>
          </p:cNvSpPr>
          <p:nvPr>
            <p:ph sz="half" idx="2"/>
          </p:nvPr>
        </p:nvSpPr>
        <p:spPr/>
        <p:txBody>
          <a:bodyPr/>
          <a:lstStyle/>
          <a:p>
            <a:r>
              <a:rPr lang="en-US" dirty="0"/>
              <a:t>Inability of the heart to handle a certain volume, resulting in fluid back up (congestion)</a:t>
            </a:r>
          </a:p>
        </p:txBody>
      </p:sp>
      <p:sp>
        <p:nvSpPr>
          <p:cNvPr id="8" name="Text Placeholder 7">
            <a:extLst>
              <a:ext uri="{FF2B5EF4-FFF2-40B4-BE49-F238E27FC236}">
                <a16:creationId xmlns:a16="http://schemas.microsoft.com/office/drawing/2014/main" id="{05E8EC48-501F-C641-98B6-A30D92B7EE34}"/>
              </a:ext>
            </a:extLst>
          </p:cNvPr>
          <p:cNvSpPr>
            <a:spLocks noGrp="1"/>
          </p:cNvSpPr>
          <p:nvPr>
            <p:ph type="body" sz="quarter" idx="3"/>
          </p:nvPr>
        </p:nvSpPr>
        <p:spPr/>
        <p:txBody>
          <a:bodyPr/>
          <a:lstStyle/>
          <a:p>
            <a:r>
              <a:rPr lang="en-US" dirty="0"/>
              <a:t>Cardiogenic shock </a:t>
            </a:r>
          </a:p>
        </p:txBody>
      </p:sp>
      <p:sp>
        <p:nvSpPr>
          <p:cNvPr id="9" name="Content Placeholder 8">
            <a:extLst>
              <a:ext uri="{FF2B5EF4-FFF2-40B4-BE49-F238E27FC236}">
                <a16:creationId xmlns:a16="http://schemas.microsoft.com/office/drawing/2014/main" id="{75453964-BAA0-3640-92EA-D7383360D22F}"/>
              </a:ext>
            </a:extLst>
          </p:cNvPr>
          <p:cNvSpPr>
            <a:spLocks noGrp="1"/>
          </p:cNvSpPr>
          <p:nvPr>
            <p:ph sz="quarter" idx="4"/>
          </p:nvPr>
        </p:nvSpPr>
        <p:spPr/>
        <p:txBody>
          <a:bodyPr/>
          <a:lstStyle/>
          <a:p>
            <a:r>
              <a:rPr lang="en-US" dirty="0"/>
              <a:t>Inability of the heart to provide adequate perfusion to the end-organs </a:t>
            </a:r>
          </a:p>
        </p:txBody>
      </p:sp>
    </p:spTree>
    <p:extLst>
      <p:ext uri="{BB962C8B-B14F-4D97-AF65-F5344CB8AC3E}">
        <p14:creationId xmlns:p14="http://schemas.microsoft.com/office/powerpoint/2010/main" val="2161834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0B1FE-9772-8E44-8FFD-C76E36ECF4A8}"/>
              </a:ext>
            </a:extLst>
          </p:cNvPr>
          <p:cNvSpPr>
            <a:spLocks noGrp="1"/>
          </p:cNvSpPr>
          <p:nvPr>
            <p:ph type="title"/>
          </p:nvPr>
        </p:nvSpPr>
        <p:spPr/>
        <p:txBody>
          <a:bodyPr/>
          <a:lstStyle/>
          <a:p>
            <a:r>
              <a:rPr lang="en-US" dirty="0"/>
              <a:t>PV loops and the Cardiac Cycle</a:t>
            </a:r>
          </a:p>
        </p:txBody>
      </p:sp>
      <p:sp>
        <p:nvSpPr>
          <p:cNvPr id="11" name="Freeform 10">
            <a:extLst>
              <a:ext uri="{FF2B5EF4-FFF2-40B4-BE49-F238E27FC236}">
                <a16:creationId xmlns:a16="http://schemas.microsoft.com/office/drawing/2014/main" id="{A231C0D5-77EB-9D4D-A634-5EE62DD2A0A9}"/>
              </a:ext>
            </a:extLst>
          </p:cNvPr>
          <p:cNvSpPr/>
          <p:nvPr/>
        </p:nvSpPr>
        <p:spPr>
          <a:xfrm>
            <a:off x="4511659" y="5310302"/>
            <a:ext cx="2646948" cy="352926"/>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8C2B10CC-3E12-3F4E-B497-F60DFB87B175}"/>
              </a:ext>
            </a:extLst>
          </p:cNvPr>
          <p:cNvCxnSpPr>
            <a:cxnSpLocks/>
            <a:stCxn id="11" idx="2"/>
            <a:endCxn id="18" idx="0"/>
          </p:cNvCxnSpPr>
          <p:nvPr/>
        </p:nvCxnSpPr>
        <p:spPr>
          <a:xfrm flipH="1" flipV="1">
            <a:off x="7142564" y="3321079"/>
            <a:ext cx="16043" cy="19892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B86310F-990E-734A-835E-7FDDFA356B34}"/>
              </a:ext>
            </a:extLst>
          </p:cNvPr>
          <p:cNvCxnSpPr>
            <a:cxnSpLocks/>
            <a:stCxn id="11" idx="0"/>
          </p:cNvCxnSpPr>
          <p:nvPr/>
        </p:nvCxnSpPr>
        <p:spPr>
          <a:xfrm flipV="1">
            <a:off x="4511659" y="2551058"/>
            <a:ext cx="0" cy="311217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Freeform 17">
            <a:extLst>
              <a:ext uri="{FF2B5EF4-FFF2-40B4-BE49-F238E27FC236}">
                <a16:creationId xmlns:a16="http://schemas.microsoft.com/office/drawing/2014/main" id="{2FEEE4D6-FFB5-A74E-9E89-79392CFA1715}"/>
              </a:ext>
            </a:extLst>
          </p:cNvPr>
          <p:cNvSpPr/>
          <p:nvPr/>
        </p:nvSpPr>
        <p:spPr>
          <a:xfrm>
            <a:off x="4511659" y="2159040"/>
            <a:ext cx="2630905" cy="1162039"/>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 name="connsiteX0" fmla="*/ 2646839 w 2646839"/>
              <a:gd name="connsiteY0" fmla="*/ 1162039 h 1162039"/>
              <a:gd name="connsiteX1" fmla="*/ 1251176 w 2646839"/>
              <a:gd name="connsiteY1" fmla="*/ 23050 h 1162039"/>
              <a:gd name="connsiteX2" fmla="*/ 5395 w 2646839"/>
              <a:gd name="connsiteY2" fmla="*/ 407967 h 1162039"/>
            </a:gdLst>
            <a:ahLst/>
            <a:cxnLst>
              <a:cxn ang="0">
                <a:pos x="connsiteX0" y="connsiteY0"/>
              </a:cxn>
              <a:cxn ang="0">
                <a:pos x="connsiteX1" y="connsiteY1"/>
              </a:cxn>
              <a:cxn ang="0">
                <a:pos x="connsiteX2" y="connsiteY2"/>
              </a:cxn>
            </a:cxnLst>
            <a:rect l="l" t="t" r="r" b="b"/>
            <a:pathLst>
              <a:path w="2646839" h="1162039">
                <a:moveTo>
                  <a:pt x="2646839" y="1162039"/>
                </a:moveTo>
                <a:cubicBezTo>
                  <a:pt x="2408880" y="628639"/>
                  <a:pt x="1686987" y="151387"/>
                  <a:pt x="1251176" y="23050"/>
                </a:cubicBezTo>
                <a:cubicBezTo>
                  <a:pt x="815366" y="-105287"/>
                  <a:pt x="-77489" y="341125"/>
                  <a:pt x="5395" y="40796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AD54F10F-34FA-484A-BD7C-BBA8B6261CA5}"/>
              </a:ext>
            </a:extLst>
          </p:cNvPr>
          <p:cNvGrpSpPr/>
          <p:nvPr/>
        </p:nvGrpSpPr>
        <p:grpSpPr>
          <a:xfrm>
            <a:off x="2423949" y="1512476"/>
            <a:ext cx="5302460" cy="4939978"/>
            <a:chOff x="3504656" y="1267326"/>
            <a:chExt cx="5302460" cy="4939978"/>
          </a:xfrm>
        </p:grpSpPr>
        <p:cxnSp>
          <p:nvCxnSpPr>
            <p:cNvPr id="28" name="Straight Arrow Connector 27">
              <a:extLst>
                <a:ext uri="{FF2B5EF4-FFF2-40B4-BE49-F238E27FC236}">
                  <a16:creationId xmlns:a16="http://schemas.microsoft.com/office/drawing/2014/main" id="{16655701-0C2D-0647-9A8C-0FD0B258EE9E}"/>
                </a:ext>
              </a:extLst>
            </p:cNvPr>
            <p:cNvCxnSpPr>
              <a:cxnSpLocks/>
            </p:cNvCxnSpPr>
            <p:nvPr/>
          </p:nvCxnSpPr>
          <p:spPr>
            <a:xfrm>
              <a:off x="3930316" y="5791200"/>
              <a:ext cx="4876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7005CB8-0518-E048-A691-A74D3562EEA2}"/>
                </a:ext>
              </a:extLst>
            </p:cNvPr>
            <p:cNvCxnSpPr>
              <a:cxnSpLocks/>
            </p:cNvCxnSpPr>
            <p:nvPr/>
          </p:nvCxnSpPr>
          <p:spPr>
            <a:xfrm flipV="1">
              <a:off x="3930316" y="1267326"/>
              <a:ext cx="0" cy="4523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E281F8F1-3703-DC49-8E22-A02BD37C9BEC}"/>
                </a:ext>
              </a:extLst>
            </p:cNvPr>
            <p:cNvSpPr txBox="1"/>
            <p:nvPr/>
          </p:nvSpPr>
          <p:spPr>
            <a:xfrm>
              <a:off x="5743073" y="5837972"/>
              <a:ext cx="1251285" cy="369332"/>
            </a:xfrm>
            <a:prstGeom prst="rect">
              <a:avLst/>
            </a:prstGeom>
            <a:noFill/>
          </p:spPr>
          <p:txBody>
            <a:bodyPr wrap="square" rtlCol="0">
              <a:spAutoFit/>
            </a:bodyPr>
            <a:lstStyle/>
            <a:p>
              <a:r>
                <a:rPr lang="en-US" dirty="0"/>
                <a:t>Volume</a:t>
              </a:r>
            </a:p>
          </p:txBody>
        </p:sp>
        <p:sp>
          <p:nvSpPr>
            <p:cNvPr id="33" name="TextBox 32">
              <a:extLst>
                <a:ext uri="{FF2B5EF4-FFF2-40B4-BE49-F238E27FC236}">
                  <a16:creationId xmlns:a16="http://schemas.microsoft.com/office/drawing/2014/main" id="{70541815-6E7C-604B-89AC-ECBC9D57ADF6}"/>
                </a:ext>
              </a:extLst>
            </p:cNvPr>
            <p:cNvSpPr txBox="1"/>
            <p:nvPr/>
          </p:nvSpPr>
          <p:spPr>
            <a:xfrm rot="16200000">
              <a:off x="3063679" y="3127242"/>
              <a:ext cx="1251285" cy="369332"/>
            </a:xfrm>
            <a:prstGeom prst="rect">
              <a:avLst/>
            </a:prstGeom>
            <a:noFill/>
          </p:spPr>
          <p:txBody>
            <a:bodyPr wrap="square" rtlCol="0">
              <a:spAutoFit/>
            </a:bodyPr>
            <a:lstStyle/>
            <a:p>
              <a:r>
                <a:rPr lang="en-US" dirty="0"/>
                <a:t>Pressure</a:t>
              </a:r>
            </a:p>
          </p:txBody>
        </p:sp>
      </p:grpSp>
      <p:sp>
        <p:nvSpPr>
          <p:cNvPr id="36" name="TextBox 35">
            <a:extLst>
              <a:ext uri="{FF2B5EF4-FFF2-40B4-BE49-F238E27FC236}">
                <a16:creationId xmlns:a16="http://schemas.microsoft.com/office/drawing/2014/main" id="{54D8B78B-7830-1441-B418-16E5BB9867EF}"/>
              </a:ext>
            </a:extLst>
          </p:cNvPr>
          <p:cNvSpPr txBox="1"/>
          <p:nvPr/>
        </p:nvSpPr>
        <p:spPr>
          <a:xfrm>
            <a:off x="4976880" y="5676401"/>
            <a:ext cx="1957138" cy="369332"/>
          </a:xfrm>
          <a:prstGeom prst="rect">
            <a:avLst/>
          </a:prstGeom>
          <a:noFill/>
        </p:spPr>
        <p:txBody>
          <a:bodyPr wrap="square" rtlCol="0">
            <a:spAutoFit/>
          </a:bodyPr>
          <a:lstStyle/>
          <a:p>
            <a:r>
              <a:rPr lang="en-US" dirty="0"/>
              <a:t>Diastolic filling </a:t>
            </a:r>
          </a:p>
        </p:txBody>
      </p:sp>
      <p:sp>
        <p:nvSpPr>
          <p:cNvPr id="37" name="TextBox 36">
            <a:extLst>
              <a:ext uri="{FF2B5EF4-FFF2-40B4-BE49-F238E27FC236}">
                <a16:creationId xmlns:a16="http://schemas.microsoft.com/office/drawing/2014/main" id="{A39D7C37-E5E7-FA4E-9EB5-929FC25E50F8}"/>
              </a:ext>
            </a:extLst>
          </p:cNvPr>
          <p:cNvSpPr txBox="1"/>
          <p:nvPr/>
        </p:nvSpPr>
        <p:spPr>
          <a:xfrm>
            <a:off x="7319027" y="3664472"/>
            <a:ext cx="1251285" cy="646331"/>
          </a:xfrm>
          <a:prstGeom prst="rect">
            <a:avLst/>
          </a:prstGeom>
          <a:noFill/>
        </p:spPr>
        <p:txBody>
          <a:bodyPr wrap="square" rtlCol="0">
            <a:spAutoFit/>
          </a:bodyPr>
          <a:lstStyle/>
          <a:p>
            <a:r>
              <a:rPr lang="en-US" dirty="0"/>
              <a:t>Isovolumic contraction</a:t>
            </a:r>
          </a:p>
        </p:txBody>
      </p:sp>
      <p:grpSp>
        <p:nvGrpSpPr>
          <p:cNvPr id="41" name="Group 40">
            <a:extLst>
              <a:ext uri="{FF2B5EF4-FFF2-40B4-BE49-F238E27FC236}">
                <a16:creationId xmlns:a16="http://schemas.microsoft.com/office/drawing/2014/main" id="{A89F0F59-257E-5947-917E-1672B51FBB4D}"/>
              </a:ext>
            </a:extLst>
          </p:cNvPr>
          <p:cNvGrpSpPr/>
          <p:nvPr/>
        </p:nvGrpSpPr>
        <p:grpSpPr>
          <a:xfrm>
            <a:off x="7319027" y="2635616"/>
            <a:ext cx="2229854" cy="646331"/>
            <a:chOff x="7186862" y="2035470"/>
            <a:chExt cx="2229854" cy="646331"/>
          </a:xfrm>
        </p:grpSpPr>
        <p:cxnSp>
          <p:nvCxnSpPr>
            <p:cNvPr id="39" name="Straight Arrow Connector 38">
              <a:extLst>
                <a:ext uri="{FF2B5EF4-FFF2-40B4-BE49-F238E27FC236}">
                  <a16:creationId xmlns:a16="http://schemas.microsoft.com/office/drawing/2014/main" id="{3DAE01EE-1181-8649-AB47-90AEBEF30C42}"/>
                </a:ext>
              </a:extLst>
            </p:cNvPr>
            <p:cNvCxnSpPr/>
            <p:nvPr/>
          </p:nvCxnSpPr>
          <p:spPr>
            <a:xfrm flipH="1">
              <a:off x="7186862" y="2358189"/>
              <a:ext cx="770022" cy="3048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293AE239-7C57-9647-AFB1-2660F8ABC3D0}"/>
                </a:ext>
              </a:extLst>
            </p:cNvPr>
            <p:cNvSpPr txBox="1"/>
            <p:nvPr/>
          </p:nvSpPr>
          <p:spPr>
            <a:xfrm>
              <a:off x="7956884" y="2035470"/>
              <a:ext cx="1459832" cy="646331"/>
            </a:xfrm>
            <a:prstGeom prst="rect">
              <a:avLst/>
            </a:prstGeom>
            <a:noFill/>
          </p:spPr>
          <p:txBody>
            <a:bodyPr wrap="square" rtlCol="0">
              <a:spAutoFit/>
            </a:bodyPr>
            <a:lstStyle/>
            <a:p>
              <a:r>
                <a:rPr lang="en-US" dirty="0"/>
                <a:t>Aortic valve opens</a:t>
              </a:r>
            </a:p>
          </p:txBody>
        </p:sp>
      </p:grpSp>
      <p:sp>
        <p:nvSpPr>
          <p:cNvPr id="43" name="TextBox 42">
            <a:extLst>
              <a:ext uri="{FF2B5EF4-FFF2-40B4-BE49-F238E27FC236}">
                <a16:creationId xmlns:a16="http://schemas.microsoft.com/office/drawing/2014/main" id="{F9A67EB3-4FC0-D241-A0F6-B4A124962A8B}"/>
              </a:ext>
            </a:extLst>
          </p:cNvPr>
          <p:cNvSpPr txBox="1"/>
          <p:nvPr/>
        </p:nvSpPr>
        <p:spPr>
          <a:xfrm>
            <a:off x="5181415" y="1769400"/>
            <a:ext cx="1636296" cy="369332"/>
          </a:xfrm>
          <a:prstGeom prst="rect">
            <a:avLst/>
          </a:prstGeom>
          <a:noFill/>
        </p:spPr>
        <p:txBody>
          <a:bodyPr wrap="square" rtlCol="0">
            <a:spAutoFit/>
          </a:bodyPr>
          <a:lstStyle/>
          <a:p>
            <a:r>
              <a:rPr lang="en-US" dirty="0"/>
              <a:t>Systole</a:t>
            </a:r>
          </a:p>
        </p:txBody>
      </p:sp>
      <p:sp>
        <p:nvSpPr>
          <p:cNvPr id="44" name="TextBox 43">
            <a:extLst>
              <a:ext uri="{FF2B5EF4-FFF2-40B4-BE49-F238E27FC236}">
                <a16:creationId xmlns:a16="http://schemas.microsoft.com/office/drawing/2014/main" id="{72A541B0-18D2-FA41-86E5-A5DA5B9CC468}"/>
              </a:ext>
            </a:extLst>
          </p:cNvPr>
          <p:cNvSpPr txBox="1"/>
          <p:nvPr/>
        </p:nvSpPr>
        <p:spPr>
          <a:xfrm>
            <a:off x="3204226" y="3659300"/>
            <a:ext cx="1251285" cy="646331"/>
          </a:xfrm>
          <a:prstGeom prst="rect">
            <a:avLst/>
          </a:prstGeom>
          <a:noFill/>
        </p:spPr>
        <p:txBody>
          <a:bodyPr wrap="square" rtlCol="0">
            <a:spAutoFit/>
          </a:bodyPr>
          <a:lstStyle/>
          <a:p>
            <a:r>
              <a:rPr lang="en-US" dirty="0"/>
              <a:t>Isovolumic Relaxation</a:t>
            </a:r>
          </a:p>
        </p:txBody>
      </p:sp>
      <p:grpSp>
        <p:nvGrpSpPr>
          <p:cNvPr id="49" name="Group 48">
            <a:extLst>
              <a:ext uri="{FF2B5EF4-FFF2-40B4-BE49-F238E27FC236}">
                <a16:creationId xmlns:a16="http://schemas.microsoft.com/office/drawing/2014/main" id="{E9799B71-6E8E-C64E-B948-C04CD11F5BF5}"/>
              </a:ext>
            </a:extLst>
          </p:cNvPr>
          <p:cNvGrpSpPr/>
          <p:nvPr/>
        </p:nvGrpSpPr>
        <p:grpSpPr>
          <a:xfrm>
            <a:off x="3284437" y="1794976"/>
            <a:ext cx="1459832" cy="756082"/>
            <a:chOff x="3152272" y="1425644"/>
            <a:chExt cx="1459832" cy="756082"/>
          </a:xfrm>
        </p:grpSpPr>
        <p:sp>
          <p:nvSpPr>
            <p:cNvPr id="46" name="TextBox 45">
              <a:extLst>
                <a:ext uri="{FF2B5EF4-FFF2-40B4-BE49-F238E27FC236}">
                  <a16:creationId xmlns:a16="http://schemas.microsoft.com/office/drawing/2014/main" id="{A4774C07-5D38-F14F-A16C-4B2583EA0F0C}"/>
                </a:ext>
              </a:extLst>
            </p:cNvPr>
            <p:cNvSpPr txBox="1"/>
            <p:nvPr/>
          </p:nvSpPr>
          <p:spPr>
            <a:xfrm>
              <a:off x="3152272" y="1425644"/>
              <a:ext cx="1459832" cy="646331"/>
            </a:xfrm>
            <a:prstGeom prst="rect">
              <a:avLst/>
            </a:prstGeom>
            <a:noFill/>
          </p:spPr>
          <p:txBody>
            <a:bodyPr wrap="square" rtlCol="0">
              <a:spAutoFit/>
            </a:bodyPr>
            <a:lstStyle/>
            <a:p>
              <a:r>
                <a:rPr lang="en-US" dirty="0"/>
                <a:t>Aortic valve closes</a:t>
              </a:r>
            </a:p>
          </p:txBody>
        </p:sp>
        <p:cxnSp>
          <p:nvCxnSpPr>
            <p:cNvPr id="48" name="Straight Arrow Connector 47">
              <a:extLst>
                <a:ext uri="{FF2B5EF4-FFF2-40B4-BE49-F238E27FC236}">
                  <a16:creationId xmlns:a16="http://schemas.microsoft.com/office/drawing/2014/main" id="{C5D798CE-8FA8-9F47-8935-4CB2701E5726}"/>
                </a:ext>
              </a:extLst>
            </p:cNvPr>
            <p:cNvCxnSpPr>
              <a:cxnSpLocks/>
              <a:stCxn id="46" idx="2"/>
            </p:cNvCxnSpPr>
            <p:nvPr/>
          </p:nvCxnSpPr>
          <p:spPr>
            <a:xfrm>
              <a:off x="3882188" y="2071975"/>
              <a:ext cx="441158" cy="1097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17C954B9-007F-CC46-8DD9-733C03F13EAB}"/>
              </a:ext>
            </a:extLst>
          </p:cNvPr>
          <p:cNvGrpSpPr/>
          <p:nvPr/>
        </p:nvGrpSpPr>
        <p:grpSpPr>
          <a:xfrm>
            <a:off x="7214755" y="5203458"/>
            <a:ext cx="2229854" cy="646331"/>
            <a:chOff x="7186862" y="2035470"/>
            <a:chExt cx="2229854" cy="646331"/>
          </a:xfrm>
        </p:grpSpPr>
        <p:cxnSp>
          <p:nvCxnSpPr>
            <p:cNvPr id="23" name="Straight Arrow Connector 22">
              <a:extLst>
                <a:ext uri="{FF2B5EF4-FFF2-40B4-BE49-F238E27FC236}">
                  <a16:creationId xmlns:a16="http://schemas.microsoft.com/office/drawing/2014/main" id="{A8F38075-3842-4C4F-BCBF-B4FE0CAC748E}"/>
                </a:ext>
              </a:extLst>
            </p:cNvPr>
            <p:cNvCxnSpPr>
              <a:cxnSpLocks/>
            </p:cNvCxnSpPr>
            <p:nvPr/>
          </p:nvCxnSpPr>
          <p:spPr>
            <a:xfrm flipH="1" flipV="1">
              <a:off x="7186862" y="2142314"/>
              <a:ext cx="770022" cy="2158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1C236E0-9FDF-EF4B-BF16-62B74A2AFD0D}"/>
                </a:ext>
              </a:extLst>
            </p:cNvPr>
            <p:cNvSpPr txBox="1"/>
            <p:nvPr/>
          </p:nvSpPr>
          <p:spPr>
            <a:xfrm>
              <a:off x="7956884" y="2035470"/>
              <a:ext cx="1459832" cy="646331"/>
            </a:xfrm>
            <a:prstGeom prst="rect">
              <a:avLst/>
            </a:prstGeom>
            <a:noFill/>
          </p:spPr>
          <p:txBody>
            <a:bodyPr wrap="square" rtlCol="0">
              <a:spAutoFit/>
            </a:bodyPr>
            <a:lstStyle/>
            <a:p>
              <a:r>
                <a:rPr lang="en-US" dirty="0"/>
                <a:t>Mitral valve closes</a:t>
              </a:r>
            </a:p>
          </p:txBody>
        </p:sp>
      </p:grpSp>
      <p:grpSp>
        <p:nvGrpSpPr>
          <p:cNvPr id="45" name="Group 44">
            <a:extLst>
              <a:ext uri="{FF2B5EF4-FFF2-40B4-BE49-F238E27FC236}">
                <a16:creationId xmlns:a16="http://schemas.microsoft.com/office/drawing/2014/main" id="{B0947752-4ED8-C448-9290-37C95744CA97}"/>
              </a:ext>
            </a:extLst>
          </p:cNvPr>
          <p:cNvGrpSpPr/>
          <p:nvPr/>
        </p:nvGrpSpPr>
        <p:grpSpPr>
          <a:xfrm>
            <a:off x="2939532" y="5413873"/>
            <a:ext cx="1515979" cy="646331"/>
            <a:chOff x="7956884" y="2035470"/>
            <a:chExt cx="1515979" cy="646331"/>
          </a:xfrm>
        </p:grpSpPr>
        <p:cxnSp>
          <p:nvCxnSpPr>
            <p:cNvPr id="47" name="Straight Arrow Connector 46">
              <a:extLst>
                <a:ext uri="{FF2B5EF4-FFF2-40B4-BE49-F238E27FC236}">
                  <a16:creationId xmlns:a16="http://schemas.microsoft.com/office/drawing/2014/main" id="{6F09A2F3-8BCF-EE4B-847C-9C3DA2394E69}"/>
                </a:ext>
              </a:extLst>
            </p:cNvPr>
            <p:cNvCxnSpPr>
              <a:cxnSpLocks/>
            </p:cNvCxnSpPr>
            <p:nvPr/>
          </p:nvCxnSpPr>
          <p:spPr>
            <a:xfrm flipV="1">
              <a:off x="9182414" y="2253158"/>
              <a:ext cx="290449"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C2959786-4BA3-B448-A2B2-8E6791D7A00E}"/>
                </a:ext>
              </a:extLst>
            </p:cNvPr>
            <p:cNvSpPr txBox="1"/>
            <p:nvPr/>
          </p:nvSpPr>
          <p:spPr>
            <a:xfrm>
              <a:off x="7956884" y="2035470"/>
              <a:ext cx="1459832" cy="646331"/>
            </a:xfrm>
            <a:prstGeom prst="rect">
              <a:avLst/>
            </a:prstGeom>
            <a:noFill/>
          </p:spPr>
          <p:txBody>
            <a:bodyPr wrap="square" rtlCol="0">
              <a:spAutoFit/>
            </a:bodyPr>
            <a:lstStyle/>
            <a:p>
              <a:r>
                <a:rPr lang="en-US" dirty="0"/>
                <a:t>Mitral valve opens</a:t>
              </a:r>
            </a:p>
          </p:txBody>
        </p:sp>
      </p:grpSp>
    </p:spTree>
    <p:extLst>
      <p:ext uri="{BB962C8B-B14F-4D97-AF65-F5344CB8AC3E}">
        <p14:creationId xmlns:p14="http://schemas.microsoft.com/office/powerpoint/2010/main" val="4280873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500"/>
                                        <p:tgtEl>
                                          <p:spTgt spid="45"/>
                                        </p:tgtEl>
                                      </p:cBhvr>
                                    </p:animEffect>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500"/>
                                        <p:tgtEl>
                                          <p:spTgt spid="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childTnLst>
                          </p:cTn>
                        </p:par>
                        <p:par>
                          <p:cTn id="25" fill="hold">
                            <p:stCondLst>
                              <p:cond delay="500"/>
                            </p:stCondLst>
                            <p:childTnLst>
                              <p:par>
                                <p:cTn id="26" presetID="22" presetClass="entr" presetSubtype="4"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down)">
                                      <p:cBhvr>
                                        <p:cTn id="28" dur="500"/>
                                        <p:tgtEl>
                                          <p:spTgt spid="1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fade">
                                      <p:cBhvr>
                                        <p:cTn id="36" dur="500"/>
                                        <p:tgtEl>
                                          <p:spTgt spid="41"/>
                                        </p:tgtEl>
                                      </p:cBhvr>
                                    </p:animEffect>
                                  </p:childTnLst>
                                </p:cTn>
                              </p:par>
                            </p:childTnLst>
                          </p:cTn>
                        </p:par>
                        <p:par>
                          <p:cTn id="37" fill="hold">
                            <p:stCondLst>
                              <p:cond delay="500"/>
                            </p:stCondLst>
                            <p:childTnLst>
                              <p:par>
                                <p:cTn id="38" presetID="22" presetClass="entr" presetSubtype="2" fill="hold" grpId="0" nodeType="after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wipe(right)">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3"/>
                                        </p:tgtEl>
                                        <p:attrNameLst>
                                          <p:attrName>style.visibility</p:attrName>
                                        </p:attrNameLst>
                                      </p:cBhvr>
                                      <p:to>
                                        <p:strVal val="visible"/>
                                      </p:to>
                                    </p:set>
                                    <p:animEffect transition="in" filter="fade">
                                      <p:cBhvr>
                                        <p:cTn id="43" dur="500"/>
                                        <p:tgtEl>
                                          <p:spTgt spid="4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9"/>
                                        </p:tgtEl>
                                        <p:attrNameLst>
                                          <p:attrName>style.visibility</p:attrName>
                                        </p:attrNameLst>
                                      </p:cBhvr>
                                      <p:to>
                                        <p:strVal val="visible"/>
                                      </p:to>
                                    </p:set>
                                    <p:animEffect transition="in" filter="fade">
                                      <p:cBhvr>
                                        <p:cTn id="48" dur="500"/>
                                        <p:tgtEl>
                                          <p:spTgt spid="49"/>
                                        </p:tgtEl>
                                      </p:cBhvr>
                                    </p:animEffect>
                                  </p:childTnLst>
                                </p:cTn>
                              </p:par>
                            </p:childTnLst>
                          </p:cTn>
                        </p:par>
                        <p:par>
                          <p:cTn id="49" fill="hold">
                            <p:stCondLst>
                              <p:cond delay="500"/>
                            </p:stCondLst>
                            <p:childTnLst>
                              <p:par>
                                <p:cTn id="50" presetID="22" presetClass="entr" presetSubtype="1" fill="hold" nodeType="after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up)">
                                      <p:cBhvr>
                                        <p:cTn id="52" dur="500"/>
                                        <p:tgtEl>
                                          <p:spTgt spid="1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fade">
                                      <p:cBhvr>
                                        <p:cTn id="5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8" grpId="0" animBg="1"/>
      <p:bldP spid="36" grpId="0"/>
      <p:bldP spid="37" grpId="0"/>
      <p:bldP spid="43" grpId="0"/>
      <p:bldP spid="4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0EC5F-62C2-D040-BC0D-18209F5BE028}"/>
              </a:ext>
            </a:extLst>
          </p:cNvPr>
          <p:cNvSpPr>
            <a:spLocks noGrp="1"/>
          </p:cNvSpPr>
          <p:nvPr>
            <p:ph type="title"/>
          </p:nvPr>
        </p:nvSpPr>
        <p:spPr/>
        <p:txBody>
          <a:bodyPr/>
          <a:lstStyle/>
          <a:p>
            <a:r>
              <a:rPr lang="en-US" dirty="0"/>
              <a:t>A Consult: Ms. S  </a:t>
            </a:r>
          </a:p>
        </p:txBody>
      </p:sp>
      <p:sp>
        <p:nvSpPr>
          <p:cNvPr id="3" name="Content Placeholder 2">
            <a:extLst>
              <a:ext uri="{FF2B5EF4-FFF2-40B4-BE49-F238E27FC236}">
                <a16:creationId xmlns:a16="http://schemas.microsoft.com/office/drawing/2014/main" id="{2DF99541-E141-5C4B-9E2F-DB2060458634}"/>
              </a:ext>
            </a:extLst>
          </p:cNvPr>
          <p:cNvSpPr>
            <a:spLocks noGrp="1"/>
          </p:cNvSpPr>
          <p:nvPr>
            <p:ph idx="1"/>
          </p:nvPr>
        </p:nvSpPr>
        <p:spPr>
          <a:xfrm>
            <a:off x="838199" y="1690689"/>
            <a:ext cx="10406063" cy="4486274"/>
          </a:xfrm>
        </p:spPr>
        <p:txBody>
          <a:bodyPr>
            <a:normAutofit fontScale="70000" lnSpcReduction="20000"/>
          </a:bodyPr>
          <a:lstStyle/>
          <a:p>
            <a:pPr marL="0" indent="0">
              <a:buNone/>
            </a:pPr>
            <a:r>
              <a:rPr lang="en-US" dirty="0"/>
              <a:t>79F with:</a:t>
            </a:r>
          </a:p>
          <a:p>
            <a:pPr>
              <a:buFontTx/>
              <a:buChar char="-"/>
            </a:pPr>
            <a:r>
              <a:rPr lang="en-US" dirty="0"/>
              <a:t>systemic scleroderma </a:t>
            </a:r>
          </a:p>
          <a:p>
            <a:pPr>
              <a:buFontTx/>
              <a:buChar char="-"/>
            </a:pPr>
            <a:r>
              <a:rPr lang="en-US" dirty="0"/>
              <a:t>pulmonary hypertension (group III)</a:t>
            </a:r>
          </a:p>
          <a:p>
            <a:pPr>
              <a:buFontTx/>
              <a:buChar char="-"/>
            </a:pPr>
            <a:r>
              <a:rPr lang="en-US" dirty="0"/>
              <a:t>moderate RV enlargement</a:t>
            </a:r>
          </a:p>
          <a:p>
            <a:pPr>
              <a:buFontTx/>
              <a:buChar char="-"/>
            </a:pPr>
            <a:endParaRPr lang="en-US" dirty="0"/>
          </a:p>
          <a:p>
            <a:pPr marL="0" indent="0">
              <a:buNone/>
            </a:pPr>
            <a:r>
              <a:rPr lang="en-US" dirty="0"/>
              <a:t>Brought in by family for:  </a:t>
            </a:r>
          </a:p>
          <a:p>
            <a:pPr marL="0" indent="0">
              <a:buNone/>
            </a:pPr>
            <a:r>
              <a:rPr lang="en-US" dirty="0"/>
              <a:t>- nausea/vomiting and slowing of speech. </a:t>
            </a:r>
          </a:p>
          <a:p>
            <a:pPr marL="0" indent="0">
              <a:buNone/>
            </a:pPr>
            <a:endParaRPr lang="en-US" dirty="0"/>
          </a:p>
          <a:p>
            <a:pPr marL="0" indent="0">
              <a:buNone/>
            </a:pPr>
            <a:r>
              <a:rPr lang="en-US" dirty="0"/>
              <a:t>Recent admit for LE swelling, and she had undergone IV diuresis with course c/b AKI. Discharged home after improvement.</a:t>
            </a:r>
          </a:p>
          <a:p>
            <a:pPr marL="0" indent="0">
              <a:buNone/>
            </a:pPr>
            <a:endParaRPr lang="en-US" dirty="0"/>
          </a:p>
          <a:p>
            <a:pPr marL="0" indent="0">
              <a:buNone/>
            </a:pPr>
            <a:r>
              <a:rPr lang="en-US" dirty="0"/>
              <a:t>She comes back 3 days later with the vitals below: </a:t>
            </a:r>
          </a:p>
          <a:p>
            <a:pPr marL="0" indent="0">
              <a:buNone/>
            </a:pPr>
            <a:r>
              <a:rPr lang="en-US" dirty="0"/>
              <a:t>HR 118 (sinus tach), BP 111/69, RR 16, SpO2 100% on RA </a:t>
            </a:r>
          </a:p>
          <a:p>
            <a:pPr marL="0" indent="0">
              <a:buNone/>
            </a:pPr>
            <a:endParaRPr lang="en-US" dirty="0"/>
          </a:p>
        </p:txBody>
      </p:sp>
    </p:spTree>
    <p:extLst>
      <p:ext uri="{BB962C8B-B14F-4D97-AF65-F5344CB8AC3E}">
        <p14:creationId xmlns:p14="http://schemas.microsoft.com/office/powerpoint/2010/main" val="626031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0B1FE-9772-8E44-8FFD-C76E36ECF4A8}"/>
              </a:ext>
            </a:extLst>
          </p:cNvPr>
          <p:cNvSpPr>
            <a:spLocks noGrp="1"/>
          </p:cNvSpPr>
          <p:nvPr>
            <p:ph type="title"/>
          </p:nvPr>
        </p:nvSpPr>
        <p:spPr/>
        <p:txBody>
          <a:bodyPr/>
          <a:lstStyle/>
          <a:p>
            <a:r>
              <a:rPr lang="en-US" dirty="0"/>
              <a:t>PV loops and the Cardiac Cycle</a:t>
            </a:r>
          </a:p>
        </p:txBody>
      </p:sp>
      <p:sp>
        <p:nvSpPr>
          <p:cNvPr id="11" name="Freeform 10">
            <a:extLst>
              <a:ext uri="{FF2B5EF4-FFF2-40B4-BE49-F238E27FC236}">
                <a16:creationId xmlns:a16="http://schemas.microsoft.com/office/drawing/2014/main" id="{A231C0D5-77EB-9D4D-A634-5EE62DD2A0A9}"/>
              </a:ext>
            </a:extLst>
          </p:cNvPr>
          <p:cNvSpPr/>
          <p:nvPr/>
        </p:nvSpPr>
        <p:spPr>
          <a:xfrm>
            <a:off x="4511659" y="5310302"/>
            <a:ext cx="2646948" cy="352926"/>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8C2B10CC-3E12-3F4E-B497-F60DFB87B175}"/>
              </a:ext>
            </a:extLst>
          </p:cNvPr>
          <p:cNvCxnSpPr>
            <a:cxnSpLocks/>
            <a:stCxn id="11" idx="2"/>
          </p:cNvCxnSpPr>
          <p:nvPr/>
        </p:nvCxnSpPr>
        <p:spPr>
          <a:xfrm flipH="1" flipV="1">
            <a:off x="7142565" y="3321079"/>
            <a:ext cx="16042" cy="19892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AD54F10F-34FA-484A-BD7C-BBA8B6261CA5}"/>
              </a:ext>
            </a:extLst>
          </p:cNvPr>
          <p:cNvGrpSpPr/>
          <p:nvPr/>
        </p:nvGrpSpPr>
        <p:grpSpPr>
          <a:xfrm>
            <a:off x="2849609" y="1512476"/>
            <a:ext cx="4876800" cy="4523874"/>
            <a:chOff x="3930316" y="1267326"/>
            <a:chExt cx="4876800" cy="4523874"/>
          </a:xfrm>
        </p:grpSpPr>
        <p:cxnSp>
          <p:nvCxnSpPr>
            <p:cNvPr id="28" name="Straight Arrow Connector 27">
              <a:extLst>
                <a:ext uri="{FF2B5EF4-FFF2-40B4-BE49-F238E27FC236}">
                  <a16:creationId xmlns:a16="http://schemas.microsoft.com/office/drawing/2014/main" id="{16655701-0C2D-0647-9A8C-0FD0B258EE9E}"/>
                </a:ext>
              </a:extLst>
            </p:cNvPr>
            <p:cNvCxnSpPr>
              <a:cxnSpLocks/>
            </p:cNvCxnSpPr>
            <p:nvPr/>
          </p:nvCxnSpPr>
          <p:spPr>
            <a:xfrm>
              <a:off x="3930316" y="5791200"/>
              <a:ext cx="4876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7005CB8-0518-E048-A691-A74D3562EEA2}"/>
                </a:ext>
              </a:extLst>
            </p:cNvPr>
            <p:cNvCxnSpPr>
              <a:cxnSpLocks/>
            </p:cNvCxnSpPr>
            <p:nvPr/>
          </p:nvCxnSpPr>
          <p:spPr>
            <a:xfrm flipV="1">
              <a:off x="3930316" y="1267326"/>
              <a:ext cx="0" cy="4523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1C788A46-F7FA-4F40-9065-DB06E3406E63}"/>
              </a:ext>
            </a:extLst>
          </p:cNvPr>
          <p:cNvSpPr txBox="1"/>
          <p:nvPr/>
        </p:nvSpPr>
        <p:spPr>
          <a:xfrm>
            <a:off x="17245263" y="-144379"/>
            <a:ext cx="184731" cy="369332"/>
          </a:xfrm>
          <a:prstGeom prst="rect">
            <a:avLst/>
          </a:prstGeom>
          <a:noFill/>
          <a:ln>
            <a:solidFill>
              <a:schemeClr val="accent1"/>
            </a:solidFill>
          </a:ln>
        </p:spPr>
        <p:txBody>
          <a:bodyPr wrap="none" rtlCol="0">
            <a:spAutoFit/>
          </a:bodyPr>
          <a:lstStyle/>
          <a:p>
            <a:endParaRPr lang="en-US" dirty="0"/>
          </a:p>
        </p:txBody>
      </p:sp>
      <p:grpSp>
        <p:nvGrpSpPr>
          <p:cNvPr id="15" name="Group 14">
            <a:extLst>
              <a:ext uri="{FF2B5EF4-FFF2-40B4-BE49-F238E27FC236}">
                <a16:creationId xmlns:a16="http://schemas.microsoft.com/office/drawing/2014/main" id="{E2095C2D-2817-A84A-9C65-4CD1BF4F6848}"/>
              </a:ext>
            </a:extLst>
          </p:cNvPr>
          <p:cNvGrpSpPr/>
          <p:nvPr/>
        </p:nvGrpSpPr>
        <p:grpSpPr>
          <a:xfrm>
            <a:off x="4507077" y="5650192"/>
            <a:ext cx="2651780" cy="369332"/>
            <a:chOff x="4507077" y="5650192"/>
            <a:chExt cx="2651780" cy="369332"/>
          </a:xfrm>
        </p:grpSpPr>
        <p:grpSp>
          <p:nvGrpSpPr>
            <p:cNvPr id="8" name="Group 7">
              <a:extLst>
                <a:ext uri="{FF2B5EF4-FFF2-40B4-BE49-F238E27FC236}">
                  <a16:creationId xmlns:a16="http://schemas.microsoft.com/office/drawing/2014/main" id="{82F5EA7C-3A4F-7C45-BD90-7422327E879F}"/>
                </a:ext>
              </a:extLst>
            </p:cNvPr>
            <p:cNvGrpSpPr/>
            <p:nvPr/>
          </p:nvGrpSpPr>
          <p:grpSpPr>
            <a:xfrm>
              <a:off x="4507077" y="5650192"/>
              <a:ext cx="2651780" cy="369332"/>
              <a:chOff x="4522153" y="5935761"/>
              <a:chExt cx="2651780" cy="369332"/>
            </a:xfrm>
          </p:grpSpPr>
          <p:cxnSp>
            <p:nvCxnSpPr>
              <p:cNvPr id="4" name="Straight Connector 3">
                <a:extLst>
                  <a:ext uri="{FF2B5EF4-FFF2-40B4-BE49-F238E27FC236}">
                    <a16:creationId xmlns:a16="http://schemas.microsoft.com/office/drawing/2014/main" id="{EA8D9ACA-A07B-2944-9A58-603E0E8748E1}"/>
                  </a:ext>
                </a:extLst>
              </p:cNvPr>
              <p:cNvCxnSpPr/>
              <p:nvPr/>
            </p:nvCxnSpPr>
            <p:spPr>
              <a:xfrm>
                <a:off x="4522153" y="6036350"/>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25FA48A-EA19-C74C-A030-EEA1577C455F}"/>
                  </a:ext>
                </a:extLst>
              </p:cNvPr>
              <p:cNvCxnSpPr>
                <a:cxnSpLocks/>
              </p:cNvCxnSpPr>
              <p:nvPr/>
            </p:nvCxnSpPr>
            <p:spPr>
              <a:xfrm>
                <a:off x="7173933" y="6036350"/>
                <a:ext cx="0" cy="204029"/>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83E43DC-E4D5-3A42-9EB0-D31F39B54EBE}"/>
                  </a:ext>
                </a:extLst>
              </p:cNvPr>
              <p:cNvSpPr txBox="1"/>
              <p:nvPr/>
            </p:nvSpPr>
            <p:spPr>
              <a:xfrm>
                <a:off x="5105997" y="5935761"/>
                <a:ext cx="1792108" cy="369332"/>
              </a:xfrm>
              <a:prstGeom prst="rect">
                <a:avLst/>
              </a:prstGeom>
              <a:noFill/>
            </p:spPr>
            <p:txBody>
              <a:bodyPr wrap="square" rtlCol="0">
                <a:spAutoFit/>
              </a:bodyPr>
              <a:lstStyle/>
              <a:p>
                <a:r>
                  <a:rPr lang="en-US" dirty="0"/>
                  <a:t>Stroke volume </a:t>
                </a:r>
              </a:p>
            </p:txBody>
          </p:sp>
        </p:grpSp>
        <p:cxnSp>
          <p:nvCxnSpPr>
            <p:cNvPr id="10" name="Straight Connector 9">
              <a:extLst>
                <a:ext uri="{FF2B5EF4-FFF2-40B4-BE49-F238E27FC236}">
                  <a16:creationId xmlns:a16="http://schemas.microsoft.com/office/drawing/2014/main" id="{619B9B66-4845-574F-A859-DF45E86ED781}"/>
                </a:ext>
              </a:extLst>
            </p:cNvPr>
            <p:cNvCxnSpPr>
              <a:cxnSpLocks/>
            </p:cNvCxnSpPr>
            <p:nvPr/>
          </p:nvCxnSpPr>
          <p:spPr>
            <a:xfrm>
              <a:off x="4507077" y="5862878"/>
              <a:ext cx="583844" cy="556"/>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0A70649-085F-A545-BE9F-AD37C282ECD1}"/>
                </a:ext>
              </a:extLst>
            </p:cNvPr>
            <p:cNvCxnSpPr>
              <a:cxnSpLocks/>
            </p:cNvCxnSpPr>
            <p:nvPr/>
          </p:nvCxnSpPr>
          <p:spPr>
            <a:xfrm>
              <a:off x="6529137" y="5865276"/>
              <a:ext cx="62947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050E96D2-1670-344A-AB9E-46853A4C383D}"/>
              </a:ext>
            </a:extLst>
          </p:cNvPr>
          <p:cNvGrpSpPr/>
          <p:nvPr/>
        </p:nvGrpSpPr>
        <p:grpSpPr>
          <a:xfrm rot="16200000">
            <a:off x="3498123" y="2104054"/>
            <a:ext cx="943206" cy="1051781"/>
            <a:chOff x="6556429" y="5237569"/>
            <a:chExt cx="758426" cy="1051781"/>
          </a:xfrm>
        </p:grpSpPr>
        <p:cxnSp>
          <p:nvCxnSpPr>
            <p:cNvPr id="45" name="Straight Connector 44">
              <a:extLst>
                <a:ext uri="{FF2B5EF4-FFF2-40B4-BE49-F238E27FC236}">
                  <a16:creationId xmlns:a16="http://schemas.microsoft.com/office/drawing/2014/main" id="{E41DE5F0-D557-6F40-831E-21799C0EE48E}"/>
                </a:ext>
              </a:extLst>
            </p:cNvPr>
            <p:cNvCxnSpPr>
              <a:cxnSpLocks/>
            </p:cNvCxnSpPr>
            <p:nvPr/>
          </p:nvCxnSpPr>
          <p:spPr>
            <a:xfrm rot="5400000" flipV="1">
              <a:off x="6935641" y="5455090"/>
              <a:ext cx="0" cy="758424"/>
            </a:xfrm>
            <a:prstGeom prst="line">
              <a:avLst/>
            </a:prstGeom>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B8337885-B4EB-6D4F-BD89-424B06B504AE}"/>
                </a:ext>
              </a:extLst>
            </p:cNvPr>
            <p:cNvGrpSpPr/>
            <p:nvPr/>
          </p:nvGrpSpPr>
          <p:grpSpPr>
            <a:xfrm>
              <a:off x="6556430" y="5237569"/>
              <a:ext cx="758425" cy="1051781"/>
              <a:chOff x="6571506" y="5523138"/>
              <a:chExt cx="758425" cy="1051781"/>
            </a:xfrm>
          </p:grpSpPr>
          <p:cxnSp>
            <p:nvCxnSpPr>
              <p:cNvPr id="50" name="Straight Connector 49">
                <a:extLst>
                  <a:ext uri="{FF2B5EF4-FFF2-40B4-BE49-F238E27FC236}">
                    <a16:creationId xmlns:a16="http://schemas.microsoft.com/office/drawing/2014/main" id="{E9C81EA3-7C85-DE46-80A9-B8558E10B0B4}"/>
                  </a:ext>
                </a:extLst>
              </p:cNvPr>
              <p:cNvCxnSpPr/>
              <p:nvPr/>
            </p:nvCxnSpPr>
            <p:spPr>
              <a:xfrm>
                <a:off x="6571506" y="6017857"/>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6CB8488-2988-7B47-9053-5EEB4CEDCC09}"/>
                  </a:ext>
                </a:extLst>
              </p:cNvPr>
              <p:cNvCxnSpPr>
                <a:cxnSpLocks/>
              </p:cNvCxnSpPr>
              <p:nvPr/>
            </p:nvCxnSpPr>
            <p:spPr>
              <a:xfrm rot="5400000">
                <a:off x="7227917" y="6119872"/>
                <a:ext cx="204027"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5EED2ECC-375B-F949-A7FC-0280B07F0DFA}"/>
                  </a:ext>
                </a:extLst>
              </p:cNvPr>
              <p:cNvSpPr txBox="1"/>
              <p:nvPr/>
            </p:nvSpPr>
            <p:spPr>
              <a:xfrm rot="5400000">
                <a:off x="6421655" y="5789173"/>
                <a:ext cx="1051781" cy="519711"/>
              </a:xfrm>
              <a:prstGeom prst="rect">
                <a:avLst/>
              </a:prstGeom>
              <a:solidFill>
                <a:schemeClr val="bg1"/>
              </a:solidFill>
            </p:spPr>
            <p:txBody>
              <a:bodyPr wrap="square" rtlCol="0">
                <a:spAutoFit/>
              </a:bodyPr>
              <a:lstStyle/>
              <a:p>
                <a:pPr algn="r"/>
                <a:r>
                  <a:rPr lang="en-US" dirty="0"/>
                  <a:t>Blood pressure</a:t>
                </a:r>
              </a:p>
            </p:txBody>
          </p:sp>
        </p:grpSp>
      </p:grpSp>
      <p:sp>
        <p:nvSpPr>
          <p:cNvPr id="27" name="Freeform 26">
            <a:extLst>
              <a:ext uri="{FF2B5EF4-FFF2-40B4-BE49-F238E27FC236}">
                <a16:creationId xmlns:a16="http://schemas.microsoft.com/office/drawing/2014/main" id="{8EDF0EF2-0BFF-514D-9959-D542B21947C6}"/>
              </a:ext>
            </a:extLst>
          </p:cNvPr>
          <p:cNvSpPr/>
          <p:nvPr/>
        </p:nvSpPr>
        <p:spPr>
          <a:xfrm>
            <a:off x="4511659" y="2159040"/>
            <a:ext cx="2630905" cy="1162039"/>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 name="connsiteX0" fmla="*/ 2646839 w 2646839"/>
              <a:gd name="connsiteY0" fmla="*/ 1162039 h 1162039"/>
              <a:gd name="connsiteX1" fmla="*/ 1251176 w 2646839"/>
              <a:gd name="connsiteY1" fmla="*/ 23050 h 1162039"/>
              <a:gd name="connsiteX2" fmla="*/ 5395 w 2646839"/>
              <a:gd name="connsiteY2" fmla="*/ 407967 h 1162039"/>
            </a:gdLst>
            <a:ahLst/>
            <a:cxnLst>
              <a:cxn ang="0">
                <a:pos x="connsiteX0" y="connsiteY0"/>
              </a:cxn>
              <a:cxn ang="0">
                <a:pos x="connsiteX1" y="connsiteY1"/>
              </a:cxn>
              <a:cxn ang="0">
                <a:pos x="connsiteX2" y="connsiteY2"/>
              </a:cxn>
            </a:cxnLst>
            <a:rect l="l" t="t" r="r" b="b"/>
            <a:pathLst>
              <a:path w="2646839" h="1162039">
                <a:moveTo>
                  <a:pt x="2646839" y="1162039"/>
                </a:moveTo>
                <a:cubicBezTo>
                  <a:pt x="2408880" y="628639"/>
                  <a:pt x="1686987" y="151387"/>
                  <a:pt x="1251176" y="23050"/>
                </a:cubicBezTo>
                <a:cubicBezTo>
                  <a:pt x="815366" y="-105287"/>
                  <a:pt x="-77489" y="341125"/>
                  <a:pt x="5395" y="40796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Connector 30">
            <a:extLst>
              <a:ext uri="{FF2B5EF4-FFF2-40B4-BE49-F238E27FC236}">
                <a16:creationId xmlns:a16="http://schemas.microsoft.com/office/drawing/2014/main" id="{A904D7C6-63B2-B040-B154-0066CC1A9E7E}"/>
              </a:ext>
            </a:extLst>
          </p:cNvPr>
          <p:cNvCxnSpPr>
            <a:cxnSpLocks/>
          </p:cNvCxnSpPr>
          <p:nvPr/>
        </p:nvCxnSpPr>
        <p:spPr>
          <a:xfrm flipV="1">
            <a:off x="4511659" y="2551058"/>
            <a:ext cx="0" cy="311217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60AE1CD8-F8AA-2242-B4A9-C09B95E2D994}"/>
              </a:ext>
            </a:extLst>
          </p:cNvPr>
          <p:cNvSpPr txBox="1"/>
          <p:nvPr/>
        </p:nvSpPr>
        <p:spPr>
          <a:xfrm>
            <a:off x="4662366" y="6083122"/>
            <a:ext cx="1251285" cy="369332"/>
          </a:xfrm>
          <a:prstGeom prst="rect">
            <a:avLst/>
          </a:prstGeom>
          <a:noFill/>
        </p:spPr>
        <p:txBody>
          <a:bodyPr wrap="square" rtlCol="0">
            <a:spAutoFit/>
          </a:bodyPr>
          <a:lstStyle/>
          <a:p>
            <a:r>
              <a:rPr lang="en-US" dirty="0"/>
              <a:t>Volume</a:t>
            </a:r>
          </a:p>
        </p:txBody>
      </p:sp>
      <p:sp>
        <p:nvSpPr>
          <p:cNvPr id="29" name="TextBox 28">
            <a:extLst>
              <a:ext uri="{FF2B5EF4-FFF2-40B4-BE49-F238E27FC236}">
                <a16:creationId xmlns:a16="http://schemas.microsoft.com/office/drawing/2014/main" id="{2C6FE633-0207-4948-9D46-5C8A8811A20E}"/>
              </a:ext>
            </a:extLst>
          </p:cNvPr>
          <p:cNvSpPr txBox="1"/>
          <p:nvPr/>
        </p:nvSpPr>
        <p:spPr>
          <a:xfrm rot="16200000">
            <a:off x="1982972" y="3372392"/>
            <a:ext cx="1251285" cy="369332"/>
          </a:xfrm>
          <a:prstGeom prst="rect">
            <a:avLst/>
          </a:prstGeom>
          <a:noFill/>
        </p:spPr>
        <p:txBody>
          <a:bodyPr wrap="square" rtlCol="0">
            <a:spAutoFit/>
          </a:bodyPr>
          <a:lstStyle/>
          <a:p>
            <a:r>
              <a:rPr lang="en-US" dirty="0"/>
              <a:t>Pressure</a:t>
            </a:r>
          </a:p>
        </p:txBody>
      </p:sp>
    </p:spTree>
    <p:extLst>
      <p:ext uri="{BB962C8B-B14F-4D97-AF65-F5344CB8AC3E}">
        <p14:creationId xmlns:p14="http://schemas.microsoft.com/office/powerpoint/2010/main" val="2612634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fade">
                                      <p:cBhvr>
                                        <p:cTn id="1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0B1FE-9772-8E44-8FFD-C76E36ECF4A8}"/>
              </a:ext>
            </a:extLst>
          </p:cNvPr>
          <p:cNvSpPr>
            <a:spLocks noGrp="1"/>
          </p:cNvSpPr>
          <p:nvPr>
            <p:ph type="title"/>
          </p:nvPr>
        </p:nvSpPr>
        <p:spPr/>
        <p:txBody>
          <a:bodyPr/>
          <a:lstStyle/>
          <a:p>
            <a:r>
              <a:rPr lang="en-US" dirty="0"/>
              <a:t>PV loops and the Cardiac Cycle</a:t>
            </a:r>
          </a:p>
        </p:txBody>
      </p:sp>
      <p:sp>
        <p:nvSpPr>
          <p:cNvPr id="11" name="Freeform 10">
            <a:extLst>
              <a:ext uri="{FF2B5EF4-FFF2-40B4-BE49-F238E27FC236}">
                <a16:creationId xmlns:a16="http://schemas.microsoft.com/office/drawing/2014/main" id="{A231C0D5-77EB-9D4D-A634-5EE62DD2A0A9}"/>
              </a:ext>
            </a:extLst>
          </p:cNvPr>
          <p:cNvSpPr/>
          <p:nvPr/>
        </p:nvSpPr>
        <p:spPr>
          <a:xfrm>
            <a:off x="4511659" y="5310302"/>
            <a:ext cx="2646948" cy="352926"/>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8C2B10CC-3E12-3F4E-B497-F60DFB87B175}"/>
              </a:ext>
            </a:extLst>
          </p:cNvPr>
          <p:cNvCxnSpPr>
            <a:cxnSpLocks/>
            <a:stCxn id="11" idx="2"/>
          </p:cNvCxnSpPr>
          <p:nvPr/>
        </p:nvCxnSpPr>
        <p:spPr>
          <a:xfrm flipH="1" flipV="1">
            <a:off x="7142565" y="3321079"/>
            <a:ext cx="16042" cy="19892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AD54F10F-34FA-484A-BD7C-BBA8B6261CA5}"/>
              </a:ext>
            </a:extLst>
          </p:cNvPr>
          <p:cNvGrpSpPr/>
          <p:nvPr/>
        </p:nvGrpSpPr>
        <p:grpSpPr>
          <a:xfrm>
            <a:off x="2849609" y="1512476"/>
            <a:ext cx="4876800" cy="4523874"/>
            <a:chOff x="3930316" y="1267326"/>
            <a:chExt cx="4876800" cy="4523874"/>
          </a:xfrm>
        </p:grpSpPr>
        <p:cxnSp>
          <p:nvCxnSpPr>
            <p:cNvPr id="28" name="Straight Arrow Connector 27">
              <a:extLst>
                <a:ext uri="{FF2B5EF4-FFF2-40B4-BE49-F238E27FC236}">
                  <a16:creationId xmlns:a16="http://schemas.microsoft.com/office/drawing/2014/main" id="{16655701-0C2D-0647-9A8C-0FD0B258EE9E}"/>
                </a:ext>
              </a:extLst>
            </p:cNvPr>
            <p:cNvCxnSpPr>
              <a:cxnSpLocks/>
            </p:cNvCxnSpPr>
            <p:nvPr/>
          </p:nvCxnSpPr>
          <p:spPr>
            <a:xfrm>
              <a:off x="3930316" y="5791200"/>
              <a:ext cx="4876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7005CB8-0518-E048-A691-A74D3562EEA2}"/>
                </a:ext>
              </a:extLst>
            </p:cNvPr>
            <p:cNvCxnSpPr>
              <a:cxnSpLocks/>
            </p:cNvCxnSpPr>
            <p:nvPr/>
          </p:nvCxnSpPr>
          <p:spPr>
            <a:xfrm flipV="1">
              <a:off x="3930316" y="1267326"/>
              <a:ext cx="0" cy="4523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1C788A46-F7FA-4F40-9065-DB06E3406E63}"/>
              </a:ext>
            </a:extLst>
          </p:cNvPr>
          <p:cNvSpPr txBox="1"/>
          <p:nvPr/>
        </p:nvSpPr>
        <p:spPr>
          <a:xfrm>
            <a:off x="17245263" y="-144379"/>
            <a:ext cx="184731" cy="369332"/>
          </a:xfrm>
          <a:prstGeom prst="rect">
            <a:avLst/>
          </a:prstGeom>
          <a:noFill/>
          <a:ln>
            <a:solidFill>
              <a:schemeClr val="accent1"/>
            </a:solidFill>
          </a:ln>
        </p:spPr>
        <p:txBody>
          <a:bodyPr wrap="none" rtlCol="0">
            <a:spAutoFit/>
          </a:bodyPr>
          <a:lstStyle/>
          <a:p>
            <a:endParaRPr lang="en-US" dirty="0"/>
          </a:p>
        </p:txBody>
      </p:sp>
      <p:grpSp>
        <p:nvGrpSpPr>
          <p:cNvPr id="15" name="Group 14">
            <a:extLst>
              <a:ext uri="{FF2B5EF4-FFF2-40B4-BE49-F238E27FC236}">
                <a16:creationId xmlns:a16="http://schemas.microsoft.com/office/drawing/2014/main" id="{E2095C2D-2817-A84A-9C65-4CD1BF4F6848}"/>
              </a:ext>
            </a:extLst>
          </p:cNvPr>
          <p:cNvGrpSpPr/>
          <p:nvPr/>
        </p:nvGrpSpPr>
        <p:grpSpPr>
          <a:xfrm>
            <a:off x="4507077" y="5650192"/>
            <a:ext cx="2651780" cy="369332"/>
            <a:chOff x="4507077" y="5650192"/>
            <a:chExt cx="2651780" cy="369332"/>
          </a:xfrm>
        </p:grpSpPr>
        <p:grpSp>
          <p:nvGrpSpPr>
            <p:cNvPr id="8" name="Group 7">
              <a:extLst>
                <a:ext uri="{FF2B5EF4-FFF2-40B4-BE49-F238E27FC236}">
                  <a16:creationId xmlns:a16="http://schemas.microsoft.com/office/drawing/2014/main" id="{82F5EA7C-3A4F-7C45-BD90-7422327E879F}"/>
                </a:ext>
              </a:extLst>
            </p:cNvPr>
            <p:cNvGrpSpPr/>
            <p:nvPr/>
          </p:nvGrpSpPr>
          <p:grpSpPr>
            <a:xfrm>
              <a:off x="4507077" y="5650192"/>
              <a:ext cx="2651780" cy="369332"/>
              <a:chOff x="4522153" y="5935761"/>
              <a:chExt cx="2651780" cy="369332"/>
            </a:xfrm>
          </p:grpSpPr>
          <p:cxnSp>
            <p:nvCxnSpPr>
              <p:cNvPr id="4" name="Straight Connector 3">
                <a:extLst>
                  <a:ext uri="{FF2B5EF4-FFF2-40B4-BE49-F238E27FC236}">
                    <a16:creationId xmlns:a16="http://schemas.microsoft.com/office/drawing/2014/main" id="{EA8D9ACA-A07B-2944-9A58-603E0E8748E1}"/>
                  </a:ext>
                </a:extLst>
              </p:cNvPr>
              <p:cNvCxnSpPr/>
              <p:nvPr/>
            </p:nvCxnSpPr>
            <p:spPr>
              <a:xfrm>
                <a:off x="4522153" y="6036350"/>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25FA48A-EA19-C74C-A030-EEA1577C455F}"/>
                  </a:ext>
                </a:extLst>
              </p:cNvPr>
              <p:cNvCxnSpPr>
                <a:cxnSpLocks/>
              </p:cNvCxnSpPr>
              <p:nvPr/>
            </p:nvCxnSpPr>
            <p:spPr>
              <a:xfrm>
                <a:off x="7173933" y="6036350"/>
                <a:ext cx="0" cy="204029"/>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83E43DC-E4D5-3A42-9EB0-D31F39B54EBE}"/>
                  </a:ext>
                </a:extLst>
              </p:cNvPr>
              <p:cNvSpPr txBox="1"/>
              <p:nvPr/>
            </p:nvSpPr>
            <p:spPr>
              <a:xfrm>
                <a:off x="5105997" y="5935761"/>
                <a:ext cx="1792108" cy="369332"/>
              </a:xfrm>
              <a:prstGeom prst="rect">
                <a:avLst/>
              </a:prstGeom>
              <a:noFill/>
            </p:spPr>
            <p:txBody>
              <a:bodyPr wrap="square" rtlCol="0">
                <a:spAutoFit/>
              </a:bodyPr>
              <a:lstStyle/>
              <a:p>
                <a:r>
                  <a:rPr lang="en-US" dirty="0"/>
                  <a:t>Stroke volume </a:t>
                </a:r>
              </a:p>
            </p:txBody>
          </p:sp>
        </p:grpSp>
        <p:cxnSp>
          <p:nvCxnSpPr>
            <p:cNvPr id="10" name="Straight Connector 9">
              <a:extLst>
                <a:ext uri="{FF2B5EF4-FFF2-40B4-BE49-F238E27FC236}">
                  <a16:creationId xmlns:a16="http://schemas.microsoft.com/office/drawing/2014/main" id="{619B9B66-4845-574F-A859-DF45E86ED781}"/>
                </a:ext>
              </a:extLst>
            </p:cNvPr>
            <p:cNvCxnSpPr>
              <a:cxnSpLocks/>
            </p:cNvCxnSpPr>
            <p:nvPr/>
          </p:nvCxnSpPr>
          <p:spPr>
            <a:xfrm>
              <a:off x="4507077" y="5862878"/>
              <a:ext cx="583844" cy="556"/>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0A70649-085F-A545-BE9F-AD37C282ECD1}"/>
                </a:ext>
              </a:extLst>
            </p:cNvPr>
            <p:cNvCxnSpPr>
              <a:cxnSpLocks/>
            </p:cNvCxnSpPr>
            <p:nvPr/>
          </p:nvCxnSpPr>
          <p:spPr>
            <a:xfrm>
              <a:off x="6529137" y="5865276"/>
              <a:ext cx="62947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050E96D2-1670-344A-AB9E-46853A4C383D}"/>
              </a:ext>
            </a:extLst>
          </p:cNvPr>
          <p:cNvGrpSpPr/>
          <p:nvPr/>
        </p:nvGrpSpPr>
        <p:grpSpPr>
          <a:xfrm rot="16200000">
            <a:off x="3498123" y="2104054"/>
            <a:ext cx="943206" cy="1051781"/>
            <a:chOff x="6556429" y="5237569"/>
            <a:chExt cx="758426" cy="1051781"/>
          </a:xfrm>
        </p:grpSpPr>
        <p:cxnSp>
          <p:nvCxnSpPr>
            <p:cNvPr id="45" name="Straight Connector 44">
              <a:extLst>
                <a:ext uri="{FF2B5EF4-FFF2-40B4-BE49-F238E27FC236}">
                  <a16:creationId xmlns:a16="http://schemas.microsoft.com/office/drawing/2014/main" id="{E41DE5F0-D557-6F40-831E-21799C0EE48E}"/>
                </a:ext>
              </a:extLst>
            </p:cNvPr>
            <p:cNvCxnSpPr>
              <a:cxnSpLocks/>
            </p:cNvCxnSpPr>
            <p:nvPr/>
          </p:nvCxnSpPr>
          <p:spPr>
            <a:xfrm rot="5400000" flipV="1">
              <a:off x="6935641" y="5455090"/>
              <a:ext cx="0" cy="758424"/>
            </a:xfrm>
            <a:prstGeom prst="line">
              <a:avLst/>
            </a:prstGeom>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B8337885-B4EB-6D4F-BD89-424B06B504AE}"/>
                </a:ext>
              </a:extLst>
            </p:cNvPr>
            <p:cNvGrpSpPr/>
            <p:nvPr/>
          </p:nvGrpSpPr>
          <p:grpSpPr>
            <a:xfrm>
              <a:off x="6556430" y="5237569"/>
              <a:ext cx="758425" cy="1051781"/>
              <a:chOff x="6571506" y="5523138"/>
              <a:chExt cx="758425" cy="1051781"/>
            </a:xfrm>
          </p:grpSpPr>
          <p:cxnSp>
            <p:nvCxnSpPr>
              <p:cNvPr id="50" name="Straight Connector 49">
                <a:extLst>
                  <a:ext uri="{FF2B5EF4-FFF2-40B4-BE49-F238E27FC236}">
                    <a16:creationId xmlns:a16="http://schemas.microsoft.com/office/drawing/2014/main" id="{E9C81EA3-7C85-DE46-80A9-B8558E10B0B4}"/>
                  </a:ext>
                </a:extLst>
              </p:cNvPr>
              <p:cNvCxnSpPr/>
              <p:nvPr/>
            </p:nvCxnSpPr>
            <p:spPr>
              <a:xfrm>
                <a:off x="6571506" y="6017857"/>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6CB8488-2988-7B47-9053-5EEB4CEDCC09}"/>
                  </a:ext>
                </a:extLst>
              </p:cNvPr>
              <p:cNvCxnSpPr>
                <a:cxnSpLocks/>
              </p:cNvCxnSpPr>
              <p:nvPr/>
            </p:nvCxnSpPr>
            <p:spPr>
              <a:xfrm rot="5400000">
                <a:off x="7227917" y="6119872"/>
                <a:ext cx="204027"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5EED2ECC-375B-F949-A7FC-0280B07F0DFA}"/>
                  </a:ext>
                </a:extLst>
              </p:cNvPr>
              <p:cNvSpPr txBox="1"/>
              <p:nvPr/>
            </p:nvSpPr>
            <p:spPr>
              <a:xfrm rot="5400000">
                <a:off x="6421655" y="5789173"/>
                <a:ext cx="1051781" cy="519711"/>
              </a:xfrm>
              <a:prstGeom prst="rect">
                <a:avLst/>
              </a:prstGeom>
              <a:solidFill>
                <a:schemeClr val="bg1"/>
              </a:solidFill>
            </p:spPr>
            <p:txBody>
              <a:bodyPr wrap="square" rtlCol="0">
                <a:spAutoFit/>
              </a:bodyPr>
              <a:lstStyle/>
              <a:p>
                <a:pPr algn="r"/>
                <a:r>
                  <a:rPr lang="en-US" dirty="0"/>
                  <a:t>Blood pressure</a:t>
                </a:r>
              </a:p>
            </p:txBody>
          </p:sp>
        </p:grpSp>
      </p:grpSp>
      <p:cxnSp>
        <p:nvCxnSpPr>
          <p:cNvPr id="53" name="Straight Arrow Connector 52">
            <a:extLst>
              <a:ext uri="{FF2B5EF4-FFF2-40B4-BE49-F238E27FC236}">
                <a16:creationId xmlns:a16="http://schemas.microsoft.com/office/drawing/2014/main" id="{699EF4D3-BFB5-2C46-8261-F93CD327FF47}"/>
              </a:ext>
            </a:extLst>
          </p:cNvPr>
          <p:cNvCxnSpPr>
            <a:cxnSpLocks/>
          </p:cNvCxnSpPr>
          <p:nvPr/>
        </p:nvCxnSpPr>
        <p:spPr>
          <a:xfrm flipV="1">
            <a:off x="2849609" y="1690688"/>
            <a:ext cx="2065291" cy="434566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925BE570-ABF7-EB46-BB01-3972413A68B4}"/>
              </a:ext>
            </a:extLst>
          </p:cNvPr>
          <p:cNvSpPr txBox="1"/>
          <p:nvPr/>
        </p:nvSpPr>
        <p:spPr>
          <a:xfrm>
            <a:off x="4527702" y="1405277"/>
            <a:ext cx="2635488" cy="369332"/>
          </a:xfrm>
          <a:prstGeom prst="rect">
            <a:avLst/>
          </a:prstGeom>
          <a:noFill/>
        </p:spPr>
        <p:txBody>
          <a:bodyPr wrap="square" rtlCol="0">
            <a:spAutoFit/>
          </a:bodyPr>
          <a:lstStyle/>
          <a:p>
            <a:r>
              <a:rPr lang="en-US" dirty="0"/>
              <a:t>inotropy</a:t>
            </a:r>
          </a:p>
        </p:txBody>
      </p:sp>
      <p:sp>
        <p:nvSpPr>
          <p:cNvPr id="27" name="Freeform 26">
            <a:extLst>
              <a:ext uri="{FF2B5EF4-FFF2-40B4-BE49-F238E27FC236}">
                <a16:creationId xmlns:a16="http://schemas.microsoft.com/office/drawing/2014/main" id="{8EDF0EF2-0BFF-514D-9959-D542B21947C6}"/>
              </a:ext>
            </a:extLst>
          </p:cNvPr>
          <p:cNvSpPr/>
          <p:nvPr/>
        </p:nvSpPr>
        <p:spPr>
          <a:xfrm>
            <a:off x="4511659" y="2159040"/>
            <a:ext cx="2630905" cy="1162039"/>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 name="connsiteX0" fmla="*/ 2646839 w 2646839"/>
              <a:gd name="connsiteY0" fmla="*/ 1162039 h 1162039"/>
              <a:gd name="connsiteX1" fmla="*/ 1251176 w 2646839"/>
              <a:gd name="connsiteY1" fmla="*/ 23050 h 1162039"/>
              <a:gd name="connsiteX2" fmla="*/ 5395 w 2646839"/>
              <a:gd name="connsiteY2" fmla="*/ 407967 h 1162039"/>
            </a:gdLst>
            <a:ahLst/>
            <a:cxnLst>
              <a:cxn ang="0">
                <a:pos x="connsiteX0" y="connsiteY0"/>
              </a:cxn>
              <a:cxn ang="0">
                <a:pos x="connsiteX1" y="connsiteY1"/>
              </a:cxn>
              <a:cxn ang="0">
                <a:pos x="connsiteX2" y="connsiteY2"/>
              </a:cxn>
            </a:cxnLst>
            <a:rect l="l" t="t" r="r" b="b"/>
            <a:pathLst>
              <a:path w="2646839" h="1162039">
                <a:moveTo>
                  <a:pt x="2646839" y="1162039"/>
                </a:moveTo>
                <a:cubicBezTo>
                  <a:pt x="2408880" y="628639"/>
                  <a:pt x="1686987" y="151387"/>
                  <a:pt x="1251176" y="23050"/>
                </a:cubicBezTo>
                <a:cubicBezTo>
                  <a:pt x="815366" y="-105287"/>
                  <a:pt x="-77489" y="341125"/>
                  <a:pt x="5395" y="40796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Connector 30">
            <a:extLst>
              <a:ext uri="{FF2B5EF4-FFF2-40B4-BE49-F238E27FC236}">
                <a16:creationId xmlns:a16="http://schemas.microsoft.com/office/drawing/2014/main" id="{A904D7C6-63B2-B040-B154-0066CC1A9E7E}"/>
              </a:ext>
            </a:extLst>
          </p:cNvPr>
          <p:cNvCxnSpPr>
            <a:cxnSpLocks/>
          </p:cNvCxnSpPr>
          <p:nvPr/>
        </p:nvCxnSpPr>
        <p:spPr>
          <a:xfrm flipV="1">
            <a:off x="4511659" y="2551058"/>
            <a:ext cx="0" cy="311217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60AE1CD8-F8AA-2242-B4A9-C09B95E2D994}"/>
              </a:ext>
            </a:extLst>
          </p:cNvPr>
          <p:cNvSpPr txBox="1"/>
          <p:nvPr/>
        </p:nvSpPr>
        <p:spPr>
          <a:xfrm>
            <a:off x="4662366" y="6083122"/>
            <a:ext cx="1251285" cy="369332"/>
          </a:xfrm>
          <a:prstGeom prst="rect">
            <a:avLst/>
          </a:prstGeom>
          <a:noFill/>
        </p:spPr>
        <p:txBody>
          <a:bodyPr wrap="square" rtlCol="0">
            <a:spAutoFit/>
          </a:bodyPr>
          <a:lstStyle/>
          <a:p>
            <a:r>
              <a:rPr lang="en-US" dirty="0"/>
              <a:t>Volume</a:t>
            </a:r>
          </a:p>
        </p:txBody>
      </p:sp>
      <p:sp>
        <p:nvSpPr>
          <p:cNvPr id="29" name="TextBox 28">
            <a:extLst>
              <a:ext uri="{FF2B5EF4-FFF2-40B4-BE49-F238E27FC236}">
                <a16:creationId xmlns:a16="http://schemas.microsoft.com/office/drawing/2014/main" id="{2C6FE633-0207-4948-9D46-5C8A8811A20E}"/>
              </a:ext>
            </a:extLst>
          </p:cNvPr>
          <p:cNvSpPr txBox="1"/>
          <p:nvPr/>
        </p:nvSpPr>
        <p:spPr>
          <a:xfrm rot="16200000">
            <a:off x="1982972" y="3372392"/>
            <a:ext cx="1251285" cy="369332"/>
          </a:xfrm>
          <a:prstGeom prst="rect">
            <a:avLst/>
          </a:prstGeom>
          <a:noFill/>
        </p:spPr>
        <p:txBody>
          <a:bodyPr wrap="square" rtlCol="0">
            <a:spAutoFit/>
          </a:bodyPr>
          <a:lstStyle/>
          <a:p>
            <a:r>
              <a:rPr lang="en-US" dirty="0"/>
              <a:t>Pressure</a:t>
            </a:r>
          </a:p>
        </p:txBody>
      </p:sp>
      <p:cxnSp>
        <p:nvCxnSpPr>
          <p:cNvPr id="32" name="Straight Arrow Connector 31">
            <a:extLst>
              <a:ext uri="{FF2B5EF4-FFF2-40B4-BE49-F238E27FC236}">
                <a16:creationId xmlns:a16="http://schemas.microsoft.com/office/drawing/2014/main" id="{9394C326-AA72-5C4E-8FB5-BE35F72475A5}"/>
              </a:ext>
            </a:extLst>
          </p:cNvPr>
          <p:cNvCxnSpPr>
            <a:cxnSpLocks/>
          </p:cNvCxnSpPr>
          <p:nvPr/>
        </p:nvCxnSpPr>
        <p:spPr>
          <a:xfrm flipH="1" flipV="1">
            <a:off x="3921337" y="1771112"/>
            <a:ext cx="3232586" cy="42617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58DED68-D30E-344D-A315-D904E58755DB}"/>
              </a:ext>
            </a:extLst>
          </p:cNvPr>
          <p:cNvSpPr txBox="1"/>
          <p:nvPr/>
        </p:nvSpPr>
        <p:spPr>
          <a:xfrm>
            <a:off x="2975501" y="1357125"/>
            <a:ext cx="2635488" cy="369332"/>
          </a:xfrm>
          <a:prstGeom prst="rect">
            <a:avLst/>
          </a:prstGeom>
          <a:noFill/>
        </p:spPr>
        <p:txBody>
          <a:bodyPr wrap="square" rtlCol="0">
            <a:spAutoFit/>
          </a:bodyPr>
          <a:lstStyle/>
          <a:p>
            <a:r>
              <a:rPr lang="en-US" dirty="0" err="1"/>
              <a:t>Elastance</a:t>
            </a:r>
            <a:r>
              <a:rPr lang="en-US" baseline="-25000" dirty="0" err="1"/>
              <a:t>arterial</a:t>
            </a:r>
            <a:endParaRPr lang="en-US" dirty="0"/>
          </a:p>
        </p:txBody>
      </p:sp>
    </p:spTree>
    <p:extLst>
      <p:ext uri="{BB962C8B-B14F-4D97-AF65-F5344CB8AC3E}">
        <p14:creationId xmlns:p14="http://schemas.microsoft.com/office/powerpoint/2010/main" val="625396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down)">
                                      <p:cBhvr>
                                        <p:cTn id="7" dur="500"/>
                                        <p:tgtEl>
                                          <p:spTgt spid="5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fade">
                                      <p:cBhvr>
                                        <p:cTn id="11" dur="500"/>
                                        <p:tgtEl>
                                          <p:spTgt spid="56"/>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wipe(down)">
                                      <p:cBhvr>
                                        <p:cTn id="16" dur="500"/>
                                        <p:tgtEl>
                                          <p:spTgt spid="3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3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0B1FE-9772-8E44-8FFD-C76E36ECF4A8}"/>
              </a:ext>
            </a:extLst>
          </p:cNvPr>
          <p:cNvSpPr>
            <a:spLocks noGrp="1"/>
          </p:cNvSpPr>
          <p:nvPr>
            <p:ph type="title"/>
          </p:nvPr>
        </p:nvSpPr>
        <p:spPr/>
        <p:txBody>
          <a:bodyPr/>
          <a:lstStyle/>
          <a:p>
            <a:r>
              <a:rPr lang="en-US" dirty="0"/>
              <a:t>PV loops and the Cardiac Cycle</a:t>
            </a:r>
          </a:p>
        </p:txBody>
      </p:sp>
      <p:grpSp>
        <p:nvGrpSpPr>
          <p:cNvPr id="34" name="Group 33">
            <a:extLst>
              <a:ext uri="{FF2B5EF4-FFF2-40B4-BE49-F238E27FC236}">
                <a16:creationId xmlns:a16="http://schemas.microsoft.com/office/drawing/2014/main" id="{AD54F10F-34FA-484A-BD7C-BBA8B6261CA5}"/>
              </a:ext>
            </a:extLst>
          </p:cNvPr>
          <p:cNvGrpSpPr/>
          <p:nvPr/>
        </p:nvGrpSpPr>
        <p:grpSpPr>
          <a:xfrm>
            <a:off x="2849609" y="1512476"/>
            <a:ext cx="4876800" cy="4523874"/>
            <a:chOff x="3930316" y="1267326"/>
            <a:chExt cx="4876800" cy="4523874"/>
          </a:xfrm>
        </p:grpSpPr>
        <p:cxnSp>
          <p:nvCxnSpPr>
            <p:cNvPr id="28" name="Straight Arrow Connector 27">
              <a:extLst>
                <a:ext uri="{FF2B5EF4-FFF2-40B4-BE49-F238E27FC236}">
                  <a16:creationId xmlns:a16="http://schemas.microsoft.com/office/drawing/2014/main" id="{16655701-0C2D-0647-9A8C-0FD0B258EE9E}"/>
                </a:ext>
              </a:extLst>
            </p:cNvPr>
            <p:cNvCxnSpPr>
              <a:cxnSpLocks/>
            </p:cNvCxnSpPr>
            <p:nvPr/>
          </p:nvCxnSpPr>
          <p:spPr>
            <a:xfrm>
              <a:off x="3930316" y="5791200"/>
              <a:ext cx="4876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7005CB8-0518-E048-A691-A74D3562EEA2}"/>
                </a:ext>
              </a:extLst>
            </p:cNvPr>
            <p:cNvCxnSpPr>
              <a:cxnSpLocks/>
            </p:cNvCxnSpPr>
            <p:nvPr/>
          </p:nvCxnSpPr>
          <p:spPr>
            <a:xfrm flipV="1">
              <a:off x="3930316" y="1267326"/>
              <a:ext cx="0" cy="4523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1C788A46-F7FA-4F40-9065-DB06E3406E63}"/>
              </a:ext>
            </a:extLst>
          </p:cNvPr>
          <p:cNvSpPr txBox="1"/>
          <p:nvPr/>
        </p:nvSpPr>
        <p:spPr>
          <a:xfrm>
            <a:off x="17245263" y="-144379"/>
            <a:ext cx="184731" cy="369332"/>
          </a:xfrm>
          <a:prstGeom prst="rect">
            <a:avLst/>
          </a:prstGeom>
          <a:noFill/>
          <a:ln>
            <a:solidFill>
              <a:schemeClr val="accent1"/>
            </a:solidFill>
          </a:ln>
        </p:spPr>
        <p:txBody>
          <a:bodyPr wrap="none" rtlCol="0">
            <a:spAutoFit/>
          </a:bodyPr>
          <a:lstStyle/>
          <a:p>
            <a:endParaRPr lang="en-US" dirty="0"/>
          </a:p>
        </p:txBody>
      </p:sp>
      <p:grpSp>
        <p:nvGrpSpPr>
          <p:cNvPr id="15" name="Group 14">
            <a:extLst>
              <a:ext uri="{FF2B5EF4-FFF2-40B4-BE49-F238E27FC236}">
                <a16:creationId xmlns:a16="http://schemas.microsoft.com/office/drawing/2014/main" id="{E2095C2D-2817-A84A-9C65-4CD1BF4F6848}"/>
              </a:ext>
            </a:extLst>
          </p:cNvPr>
          <p:cNvGrpSpPr/>
          <p:nvPr/>
        </p:nvGrpSpPr>
        <p:grpSpPr>
          <a:xfrm>
            <a:off x="4507077" y="5650192"/>
            <a:ext cx="2651780" cy="369332"/>
            <a:chOff x="4507077" y="5650192"/>
            <a:chExt cx="2651780" cy="369332"/>
          </a:xfrm>
        </p:grpSpPr>
        <p:grpSp>
          <p:nvGrpSpPr>
            <p:cNvPr id="8" name="Group 7">
              <a:extLst>
                <a:ext uri="{FF2B5EF4-FFF2-40B4-BE49-F238E27FC236}">
                  <a16:creationId xmlns:a16="http://schemas.microsoft.com/office/drawing/2014/main" id="{82F5EA7C-3A4F-7C45-BD90-7422327E879F}"/>
                </a:ext>
              </a:extLst>
            </p:cNvPr>
            <p:cNvGrpSpPr/>
            <p:nvPr/>
          </p:nvGrpSpPr>
          <p:grpSpPr>
            <a:xfrm>
              <a:off x="4507077" y="5650192"/>
              <a:ext cx="2651780" cy="369332"/>
              <a:chOff x="4522153" y="5935761"/>
              <a:chExt cx="2651780" cy="369332"/>
            </a:xfrm>
          </p:grpSpPr>
          <p:cxnSp>
            <p:nvCxnSpPr>
              <p:cNvPr id="4" name="Straight Connector 3">
                <a:extLst>
                  <a:ext uri="{FF2B5EF4-FFF2-40B4-BE49-F238E27FC236}">
                    <a16:creationId xmlns:a16="http://schemas.microsoft.com/office/drawing/2014/main" id="{EA8D9ACA-A07B-2944-9A58-603E0E8748E1}"/>
                  </a:ext>
                </a:extLst>
              </p:cNvPr>
              <p:cNvCxnSpPr/>
              <p:nvPr/>
            </p:nvCxnSpPr>
            <p:spPr>
              <a:xfrm>
                <a:off x="4522153" y="6036350"/>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25FA48A-EA19-C74C-A030-EEA1577C455F}"/>
                  </a:ext>
                </a:extLst>
              </p:cNvPr>
              <p:cNvCxnSpPr>
                <a:cxnSpLocks/>
              </p:cNvCxnSpPr>
              <p:nvPr/>
            </p:nvCxnSpPr>
            <p:spPr>
              <a:xfrm>
                <a:off x="7173933" y="6036350"/>
                <a:ext cx="0" cy="204029"/>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83E43DC-E4D5-3A42-9EB0-D31F39B54EBE}"/>
                  </a:ext>
                </a:extLst>
              </p:cNvPr>
              <p:cNvSpPr txBox="1"/>
              <p:nvPr/>
            </p:nvSpPr>
            <p:spPr>
              <a:xfrm>
                <a:off x="5105997" y="5935761"/>
                <a:ext cx="1792108" cy="369332"/>
              </a:xfrm>
              <a:prstGeom prst="rect">
                <a:avLst/>
              </a:prstGeom>
              <a:noFill/>
            </p:spPr>
            <p:txBody>
              <a:bodyPr wrap="square" rtlCol="0">
                <a:spAutoFit/>
              </a:bodyPr>
              <a:lstStyle/>
              <a:p>
                <a:r>
                  <a:rPr lang="en-US" dirty="0"/>
                  <a:t>Stroke volume </a:t>
                </a:r>
              </a:p>
            </p:txBody>
          </p:sp>
        </p:grpSp>
        <p:cxnSp>
          <p:nvCxnSpPr>
            <p:cNvPr id="10" name="Straight Connector 9">
              <a:extLst>
                <a:ext uri="{FF2B5EF4-FFF2-40B4-BE49-F238E27FC236}">
                  <a16:creationId xmlns:a16="http://schemas.microsoft.com/office/drawing/2014/main" id="{619B9B66-4845-574F-A859-DF45E86ED781}"/>
                </a:ext>
              </a:extLst>
            </p:cNvPr>
            <p:cNvCxnSpPr>
              <a:cxnSpLocks/>
            </p:cNvCxnSpPr>
            <p:nvPr/>
          </p:nvCxnSpPr>
          <p:spPr>
            <a:xfrm>
              <a:off x="4507077" y="5862878"/>
              <a:ext cx="583844" cy="556"/>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0A70649-085F-A545-BE9F-AD37C282ECD1}"/>
                </a:ext>
              </a:extLst>
            </p:cNvPr>
            <p:cNvCxnSpPr>
              <a:cxnSpLocks/>
            </p:cNvCxnSpPr>
            <p:nvPr/>
          </p:nvCxnSpPr>
          <p:spPr>
            <a:xfrm>
              <a:off x="6529137" y="5865276"/>
              <a:ext cx="62947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050E96D2-1670-344A-AB9E-46853A4C383D}"/>
              </a:ext>
            </a:extLst>
          </p:cNvPr>
          <p:cNvGrpSpPr/>
          <p:nvPr/>
        </p:nvGrpSpPr>
        <p:grpSpPr>
          <a:xfrm rot="16200000">
            <a:off x="3498123" y="2104054"/>
            <a:ext cx="943206" cy="1051781"/>
            <a:chOff x="6556429" y="5237569"/>
            <a:chExt cx="758426" cy="1051781"/>
          </a:xfrm>
        </p:grpSpPr>
        <p:cxnSp>
          <p:nvCxnSpPr>
            <p:cNvPr id="45" name="Straight Connector 44">
              <a:extLst>
                <a:ext uri="{FF2B5EF4-FFF2-40B4-BE49-F238E27FC236}">
                  <a16:creationId xmlns:a16="http://schemas.microsoft.com/office/drawing/2014/main" id="{E41DE5F0-D557-6F40-831E-21799C0EE48E}"/>
                </a:ext>
              </a:extLst>
            </p:cNvPr>
            <p:cNvCxnSpPr>
              <a:cxnSpLocks/>
            </p:cNvCxnSpPr>
            <p:nvPr/>
          </p:nvCxnSpPr>
          <p:spPr>
            <a:xfrm rot="5400000" flipV="1">
              <a:off x="6935641" y="5455090"/>
              <a:ext cx="0" cy="758424"/>
            </a:xfrm>
            <a:prstGeom prst="line">
              <a:avLst/>
            </a:prstGeom>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B8337885-B4EB-6D4F-BD89-424B06B504AE}"/>
                </a:ext>
              </a:extLst>
            </p:cNvPr>
            <p:cNvGrpSpPr/>
            <p:nvPr/>
          </p:nvGrpSpPr>
          <p:grpSpPr>
            <a:xfrm>
              <a:off x="6556430" y="5237569"/>
              <a:ext cx="758425" cy="1051781"/>
              <a:chOff x="6571506" y="5523138"/>
              <a:chExt cx="758425" cy="1051781"/>
            </a:xfrm>
          </p:grpSpPr>
          <p:cxnSp>
            <p:nvCxnSpPr>
              <p:cNvPr id="50" name="Straight Connector 49">
                <a:extLst>
                  <a:ext uri="{FF2B5EF4-FFF2-40B4-BE49-F238E27FC236}">
                    <a16:creationId xmlns:a16="http://schemas.microsoft.com/office/drawing/2014/main" id="{E9C81EA3-7C85-DE46-80A9-B8558E10B0B4}"/>
                  </a:ext>
                </a:extLst>
              </p:cNvPr>
              <p:cNvCxnSpPr/>
              <p:nvPr/>
            </p:nvCxnSpPr>
            <p:spPr>
              <a:xfrm>
                <a:off x="6571506" y="6017857"/>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6CB8488-2988-7B47-9053-5EEB4CEDCC09}"/>
                  </a:ext>
                </a:extLst>
              </p:cNvPr>
              <p:cNvCxnSpPr>
                <a:cxnSpLocks/>
              </p:cNvCxnSpPr>
              <p:nvPr/>
            </p:nvCxnSpPr>
            <p:spPr>
              <a:xfrm rot="5400000">
                <a:off x="7227917" y="6119872"/>
                <a:ext cx="204027"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5EED2ECC-375B-F949-A7FC-0280B07F0DFA}"/>
                  </a:ext>
                </a:extLst>
              </p:cNvPr>
              <p:cNvSpPr txBox="1"/>
              <p:nvPr/>
            </p:nvSpPr>
            <p:spPr>
              <a:xfrm rot="5400000">
                <a:off x="6421655" y="5789173"/>
                <a:ext cx="1051781" cy="519711"/>
              </a:xfrm>
              <a:prstGeom prst="rect">
                <a:avLst/>
              </a:prstGeom>
              <a:solidFill>
                <a:schemeClr val="bg1"/>
              </a:solidFill>
            </p:spPr>
            <p:txBody>
              <a:bodyPr wrap="square" rtlCol="0">
                <a:spAutoFit/>
              </a:bodyPr>
              <a:lstStyle/>
              <a:p>
                <a:pPr algn="r"/>
                <a:r>
                  <a:rPr lang="en-US" dirty="0"/>
                  <a:t>Blood pressure</a:t>
                </a:r>
              </a:p>
            </p:txBody>
          </p:sp>
        </p:grpSp>
      </p:grpSp>
      <p:grpSp>
        <p:nvGrpSpPr>
          <p:cNvPr id="17" name="Group 16">
            <a:extLst>
              <a:ext uri="{FF2B5EF4-FFF2-40B4-BE49-F238E27FC236}">
                <a16:creationId xmlns:a16="http://schemas.microsoft.com/office/drawing/2014/main" id="{CBCA1F04-B397-A149-96F9-B31BCF61724E}"/>
              </a:ext>
            </a:extLst>
          </p:cNvPr>
          <p:cNvGrpSpPr/>
          <p:nvPr/>
        </p:nvGrpSpPr>
        <p:grpSpPr>
          <a:xfrm>
            <a:off x="2849609" y="1405277"/>
            <a:ext cx="2733777" cy="4631075"/>
            <a:chOff x="2849609" y="1405277"/>
            <a:chExt cx="2733777" cy="4631075"/>
          </a:xfrm>
        </p:grpSpPr>
        <p:cxnSp>
          <p:nvCxnSpPr>
            <p:cNvPr id="53" name="Straight Arrow Connector 52">
              <a:extLst>
                <a:ext uri="{FF2B5EF4-FFF2-40B4-BE49-F238E27FC236}">
                  <a16:creationId xmlns:a16="http://schemas.microsoft.com/office/drawing/2014/main" id="{699EF4D3-BFB5-2C46-8261-F93CD327FF47}"/>
                </a:ext>
              </a:extLst>
            </p:cNvPr>
            <p:cNvCxnSpPr>
              <a:cxnSpLocks/>
            </p:cNvCxnSpPr>
            <p:nvPr/>
          </p:nvCxnSpPr>
          <p:spPr>
            <a:xfrm flipV="1">
              <a:off x="2849609" y="1690688"/>
              <a:ext cx="2065291" cy="434566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925BE570-ABF7-EB46-BB01-3972413A68B4}"/>
                </a:ext>
              </a:extLst>
            </p:cNvPr>
            <p:cNvSpPr txBox="1"/>
            <p:nvPr/>
          </p:nvSpPr>
          <p:spPr>
            <a:xfrm>
              <a:off x="4527702" y="1405277"/>
              <a:ext cx="1055684" cy="369332"/>
            </a:xfrm>
            <a:prstGeom prst="rect">
              <a:avLst/>
            </a:prstGeom>
            <a:noFill/>
          </p:spPr>
          <p:txBody>
            <a:bodyPr wrap="square" rtlCol="0">
              <a:spAutoFit/>
            </a:bodyPr>
            <a:lstStyle/>
            <a:p>
              <a:r>
                <a:rPr lang="en-US" dirty="0"/>
                <a:t>inotropy</a:t>
              </a:r>
            </a:p>
          </p:txBody>
        </p:sp>
      </p:grpSp>
      <p:grpSp>
        <p:nvGrpSpPr>
          <p:cNvPr id="18" name="Group 17">
            <a:extLst>
              <a:ext uri="{FF2B5EF4-FFF2-40B4-BE49-F238E27FC236}">
                <a16:creationId xmlns:a16="http://schemas.microsoft.com/office/drawing/2014/main" id="{EDD867D0-90CF-D049-8F65-13C7287E067E}"/>
              </a:ext>
            </a:extLst>
          </p:cNvPr>
          <p:cNvGrpSpPr/>
          <p:nvPr/>
        </p:nvGrpSpPr>
        <p:grpSpPr>
          <a:xfrm>
            <a:off x="4511659" y="2159040"/>
            <a:ext cx="2646948" cy="3504188"/>
            <a:chOff x="4511659" y="2159040"/>
            <a:chExt cx="2646948" cy="3504188"/>
          </a:xfrm>
        </p:grpSpPr>
        <p:sp>
          <p:nvSpPr>
            <p:cNvPr id="11" name="Freeform 10">
              <a:extLst>
                <a:ext uri="{FF2B5EF4-FFF2-40B4-BE49-F238E27FC236}">
                  <a16:creationId xmlns:a16="http://schemas.microsoft.com/office/drawing/2014/main" id="{A231C0D5-77EB-9D4D-A634-5EE62DD2A0A9}"/>
                </a:ext>
              </a:extLst>
            </p:cNvPr>
            <p:cNvSpPr/>
            <p:nvPr/>
          </p:nvSpPr>
          <p:spPr>
            <a:xfrm>
              <a:off x="4511659" y="5310302"/>
              <a:ext cx="2646948" cy="352926"/>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8C2B10CC-3E12-3F4E-B497-F60DFB87B175}"/>
                </a:ext>
              </a:extLst>
            </p:cNvPr>
            <p:cNvCxnSpPr>
              <a:cxnSpLocks/>
              <a:stCxn id="11" idx="2"/>
            </p:cNvCxnSpPr>
            <p:nvPr/>
          </p:nvCxnSpPr>
          <p:spPr>
            <a:xfrm flipH="1" flipV="1">
              <a:off x="7142565" y="3321079"/>
              <a:ext cx="16042" cy="198922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Freeform 26">
              <a:extLst>
                <a:ext uri="{FF2B5EF4-FFF2-40B4-BE49-F238E27FC236}">
                  <a16:creationId xmlns:a16="http://schemas.microsoft.com/office/drawing/2014/main" id="{8EDF0EF2-0BFF-514D-9959-D542B21947C6}"/>
                </a:ext>
              </a:extLst>
            </p:cNvPr>
            <p:cNvSpPr/>
            <p:nvPr/>
          </p:nvSpPr>
          <p:spPr>
            <a:xfrm>
              <a:off x="4511659" y="2159040"/>
              <a:ext cx="2630905" cy="1162039"/>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 name="connsiteX0" fmla="*/ 2646839 w 2646839"/>
                <a:gd name="connsiteY0" fmla="*/ 1162039 h 1162039"/>
                <a:gd name="connsiteX1" fmla="*/ 1251176 w 2646839"/>
                <a:gd name="connsiteY1" fmla="*/ 23050 h 1162039"/>
                <a:gd name="connsiteX2" fmla="*/ 5395 w 2646839"/>
                <a:gd name="connsiteY2" fmla="*/ 407967 h 1162039"/>
              </a:gdLst>
              <a:ahLst/>
              <a:cxnLst>
                <a:cxn ang="0">
                  <a:pos x="connsiteX0" y="connsiteY0"/>
                </a:cxn>
                <a:cxn ang="0">
                  <a:pos x="connsiteX1" y="connsiteY1"/>
                </a:cxn>
                <a:cxn ang="0">
                  <a:pos x="connsiteX2" y="connsiteY2"/>
                </a:cxn>
              </a:cxnLst>
              <a:rect l="l" t="t" r="r" b="b"/>
              <a:pathLst>
                <a:path w="2646839" h="1162039">
                  <a:moveTo>
                    <a:pt x="2646839" y="1162039"/>
                  </a:moveTo>
                  <a:cubicBezTo>
                    <a:pt x="2408880" y="628639"/>
                    <a:pt x="1686987" y="151387"/>
                    <a:pt x="1251176" y="23050"/>
                  </a:cubicBezTo>
                  <a:cubicBezTo>
                    <a:pt x="815366" y="-105287"/>
                    <a:pt x="-77489" y="341125"/>
                    <a:pt x="5395" y="40796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Connector 30">
              <a:extLst>
                <a:ext uri="{FF2B5EF4-FFF2-40B4-BE49-F238E27FC236}">
                  <a16:creationId xmlns:a16="http://schemas.microsoft.com/office/drawing/2014/main" id="{A904D7C6-63B2-B040-B154-0066CC1A9E7E}"/>
                </a:ext>
              </a:extLst>
            </p:cNvPr>
            <p:cNvCxnSpPr>
              <a:cxnSpLocks/>
            </p:cNvCxnSpPr>
            <p:nvPr/>
          </p:nvCxnSpPr>
          <p:spPr>
            <a:xfrm flipV="1">
              <a:off x="4511659" y="2551058"/>
              <a:ext cx="0" cy="311217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60AE1CD8-F8AA-2242-B4A9-C09B95E2D994}"/>
              </a:ext>
            </a:extLst>
          </p:cNvPr>
          <p:cNvSpPr txBox="1"/>
          <p:nvPr/>
        </p:nvSpPr>
        <p:spPr>
          <a:xfrm>
            <a:off x="4662366" y="6083122"/>
            <a:ext cx="1251285" cy="369332"/>
          </a:xfrm>
          <a:prstGeom prst="rect">
            <a:avLst/>
          </a:prstGeom>
          <a:noFill/>
        </p:spPr>
        <p:txBody>
          <a:bodyPr wrap="square" rtlCol="0">
            <a:spAutoFit/>
          </a:bodyPr>
          <a:lstStyle/>
          <a:p>
            <a:r>
              <a:rPr lang="en-US" dirty="0"/>
              <a:t>Volume</a:t>
            </a:r>
          </a:p>
        </p:txBody>
      </p:sp>
      <p:sp>
        <p:nvSpPr>
          <p:cNvPr id="29" name="TextBox 28">
            <a:extLst>
              <a:ext uri="{FF2B5EF4-FFF2-40B4-BE49-F238E27FC236}">
                <a16:creationId xmlns:a16="http://schemas.microsoft.com/office/drawing/2014/main" id="{2C6FE633-0207-4948-9D46-5C8A8811A20E}"/>
              </a:ext>
            </a:extLst>
          </p:cNvPr>
          <p:cNvSpPr txBox="1"/>
          <p:nvPr/>
        </p:nvSpPr>
        <p:spPr>
          <a:xfrm rot="16200000">
            <a:off x="1982972" y="3372392"/>
            <a:ext cx="1251285" cy="369332"/>
          </a:xfrm>
          <a:prstGeom prst="rect">
            <a:avLst/>
          </a:prstGeom>
          <a:noFill/>
        </p:spPr>
        <p:txBody>
          <a:bodyPr wrap="square" rtlCol="0">
            <a:spAutoFit/>
          </a:bodyPr>
          <a:lstStyle/>
          <a:p>
            <a:r>
              <a:rPr lang="en-US" dirty="0"/>
              <a:t>Pressure</a:t>
            </a:r>
          </a:p>
        </p:txBody>
      </p:sp>
      <p:cxnSp>
        <p:nvCxnSpPr>
          <p:cNvPr id="32" name="Straight Arrow Connector 31">
            <a:extLst>
              <a:ext uri="{FF2B5EF4-FFF2-40B4-BE49-F238E27FC236}">
                <a16:creationId xmlns:a16="http://schemas.microsoft.com/office/drawing/2014/main" id="{9394C326-AA72-5C4E-8FB5-BE35F72475A5}"/>
              </a:ext>
            </a:extLst>
          </p:cNvPr>
          <p:cNvCxnSpPr>
            <a:cxnSpLocks/>
          </p:cNvCxnSpPr>
          <p:nvPr/>
        </p:nvCxnSpPr>
        <p:spPr>
          <a:xfrm flipH="1" flipV="1">
            <a:off x="3921337" y="1771112"/>
            <a:ext cx="3232586" cy="42617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58DED68-D30E-344D-A315-D904E58755DB}"/>
              </a:ext>
            </a:extLst>
          </p:cNvPr>
          <p:cNvSpPr txBox="1"/>
          <p:nvPr/>
        </p:nvSpPr>
        <p:spPr>
          <a:xfrm>
            <a:off x="2975501" y="1357125"/>
            <a:ext cx="1552200" cy="369332"/>
          </a:xfrm>
          <a:prstGeom prst="rect">
            <a:avLst/>
          </a:prstGeom>
          <a:noFill/>
        </p:spPr>
        <p:txBody>
          <a:bodyPr wrap="square" rtlCol="0">
            <a:spAutoFit/>
          </a:bodyPr>
          <a:lstStyle/>
          <a:p>
            <a:r>
              <a:rPr lang="en-US" dirty="0" err="1"/>
              <a:t>Elastance</a:t>
            </a:r>
            <a:r>
              <a:rPr lang="en-US" baseline="-25000" dirty="0" err="1"/>
              <a:t>arterial</a:t>
            </a:r>
            <a:endParaRPr lang="en-US" dirty="0"/>
          </a:p>
        </p:txBody>
      </p:sp>
      <p:grpSp>
        <p:nvGrpSpPr>
          <p:cNvPr id="12" name="Group 11">
            <a:extLst>
              <a:ext uri="{FF2B5EF4-FFF2-40B4-BE49-F238E27FC236}">
                <a16:creationId xmlns:a16="http://schemas.microsoft.com/office/drawing/2014/main" id="{A06AB960-BDC8-FF4A-9ED8-91DEFFD3DCAC}"/>
              </a:ext>
            </a:extLst>
          </p:cNvPr>
          <p:cNvGrpSpPr/>
          <p:nvPr/>
        </p:nvGrpSpPr>
        <p:grpSpPr>
          <a:xfrm>
            <a:off x="5676899" y="3951615"/>
            <a:ext cx="1481708" cy="1711613"/>
            <a:chOff x="5676899" y="3951615"/>
            <a:chExt cx="1481708" cy="1711613"/>
          </a:xfrm>
        </p:grpSpPr>
        <p:sp>
          <p:nvSpPr>
            <p:cNvPr id="36" name="Freeform 35">
              <a:extLst>
                <a:ext uri="{FF2B5EF4-FFF2-40B4-BE49-F238E27FC236}">
                  <a16:creationId xmlns:a16="http://schemas.microsoft.com/office/drawing/2014/main" id="{922EF615-42C5-5C44-80A8-19A9BCD504EC}"/>
                </a:ext>
              </a:extLst>
            </p:cNvPr>
            <p:cNvSpPr/>
            <p:nvPr/>
          </p:nvSpPr>
          <p:spPr>
            <a:xfrm>
              <a:off x="5676899" y="5307127"/>
              <a:ext cx="1481708" cy="350946"/>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DDE77F82-74B7-E94F-A08F-C56A3C0D0C07}"/>
                </a:ext>
              </a:extLst>
            </p:cNvPr>
            <p:cNvCxnSpPr>
              <a:cxnSpLocks/>
              <a:stCxn id="36" idx="2"/>
            </p:cNvCxnSpPr>
            <p:nvPr/>
          </p:nvCxnSpPr>
          <p:spPr>
            <a:xfrm flipH="1" flipV="1">
              <a:off x="7142565" y="4397375"/>
              <a:ext cx="16042" cy="9097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D104EAE-73AC-7F45-B270-1B4E6D9CE7D7}"/>
                </a:ext>
              </a:extLst>
            </p:cNvPr>
            <p:cNvCxnSpPr>
              <a:cxnSpLocks/>
              <a:endCxn id="40" idx="2"/>
            </p:cNvCxnSpPr>
            <p:nvPr/>
          </p:nvCxnSpPr>
          <p:spPr>
            <a:xfrm flipV="1">
              <a:off x="5676899" y="4103244"/>
              <a:ext cx="3105" cy="15599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Freeform 39">
              <a:extLst>
                <a:ext uri="{FF2B5EF4-FFF2-40B4-BE49-F238E27FC236}">
                  <a16:creationId xmlns:a16="http://schemas.microsoft.com/office/drawing/2014/main" id="{7A21991F-E628-3A4A-A49E-E40F01456525}"/>
                </a:ext>
              </a:extLst>
            </p:cNvPr>
            <p:cNvSpPr/>
            <p:nvPr/>
          </p:nvSpPr>
          <p:spPr>
            <a:xfrm>
              <a:off x="5676900" y="3951615"/>
              <a:ext cx="1465664" cy="448935"/>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Lst>
              <a:ahLst/>
              <a:cxnLst>
                <a:cxn ang="0">
                  <a:pos x="connsiteX0" y="connsiteY0"/>
                </a:cxn>
                <a:cxn ang="0">
                  <a:pos x="connsiteX1" y="connsiteY1"/>
                </a:cxn>
                <a:cxn ang="0">
                  <a:pos x="connsiteX2" y="connsiteY2"/>
                </a:cxn>
              </a:cxnLst>
              <a:rect l="l" t="t" r="r" b="b"/>
              <a:pathLst>
                <a:path w="2620412" h="1162738">
                  <a:moveTo>
                    <a:pt x="2620412" y="1162738"/>
                  </a:moveTo>
                  <a:cubicBezTo>
                    <a:pt x="2382453" y="629338"/>
                    <a:pt x="1660560" y="152086"/>
                    <a:pt x="1224749" y="23749"/>
                  </a:cubicBezTo>
                  <a:cubicBezTo>
                    <a:pt x="788939" y="-104588"/>
                    <a:pt x="-77335" y="325875"/>
                    <a:pt x="5549" y="39271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41" name="Straight Arrow Connector 40">
            <a:extLst>
              <a:ext uri="{FF2B5EF4-FFF2-40B4-BE49-F238E27FC236}">
                <a16:creationId xmlns:a16="http://schemas.microsoft.com/office/drawing/2014/main" id="{7FCAC3B7-518C-DD42-9032-FF1BFDA0FD98}"/>
              </a:ext>
            </a:extLst>
          </p:cNvPr>
          <p:cNvCxnSpPr>
            <a:cxnSpLocks/>
          </p:cNvCxnSpPr>
          <p:nvPr/>
        </p:nvCxnSpPr>
        <p:spPr>
          <a:xfrm flipV="1">
            <a:off x="2865652" y="2931415"/>
            <a:ext cx="4494878" cy="31014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30731A57-94F2-C746-9CB7-A490DACD2C0A}"/>
              </a:ext>
            </a:extLst>
          </p:cNvPr>
          <p:cNvSpPr txBox="1"/>
          <p:nvPr/>
        </p:nvSpPr>
        <p:spPr>
          <a:xfrm>
            <a:off x="7255935" y="2629946"/>
            <a:ext cx="1083086" cy="369332"/>
          </a:xfrm>
          <a:prstGeom prst="rect">
            <a:avLst/>
          </a:prstGeom>
          <a:noFill/>
        </p:spPr>
        <p:txBody>
          <a:bodyPr wrap="square" rtlCol="0">
            <a:spAutoFit/>
          </a:bodyPr>
          <a:lstStyle/>
          <a:p>
            <a:r>
              <a:rPr lang="en-US" dirty="0"/>
              <a:t>inotropy</a:t>
            </a:r>
          </a:p>
        </p:txBody>
      </p:sp>
      <p:grpSp>
        <p:nvGrpSpPr>
          <p:cNvPr id="44" name="Group 43">
            <a:extLst>
              <a:ext uri="{FF2B5EF4-FFF2-40B4-BE49-F238E27FC236}">
                <a16:creationId xmlns:a16="http://schemas.microsoft.com/office/drawing/2014/main" id="{021F1F58-92FA-B747-AB8C-40C750DA8EE5}"/>
              </a:ext>
            </a:extLst>
          </p:cNvPr>
          <p:cNvGrpSpPr/>
          <p:nvPr/>
        </p:nvGrpSpPr>
        <p:grpSpPr>
          <a:xfrm>
            <a:off x="5684938" y="5650100"/>
            <a:ext cx="1466682" cy="369332"/>
            <a:chOff x="4507077" y="5650192"/>
            <a:chExt cx="2651780" cy="369332"/>
          </a:xfrm>
        </p:grpSpPr>
        <p:grpSp>
          <p:nvGrpSpPr>
            <p:cNvPr id="46" name="Group 45">
              <a:extLst>
                <a:ext uri="{FF2B5EF4-FFF2-40B4-BE49-F238E27FC236}">
                  <a16:creationId xmlns:a16="http://schemas.microsoft.com/office/drawing/2014/main" id="{521147D1-535D-CE4A-9B21-307A4A7C8435}"/>
                </a:ext>
              </a:extLst>
            </p:cNvPr>
            <p:cNvGrpSpPr/>
            <p:nvPr/>
          </p:nvGrpSpPr>
          <p:grpSpPr>
            <a:xfrm>
              <a:off x="4507077" y="5650192"/>
              <a:ext cx="2651780" cy="369332"/>
              <a:chOff x="4522153" y="5935761"/>
              <a:chExt cx="2651780" cy="369332"/>
            </a:xfrm>
          </p:grpSpPr>
          <p:cxnSp>
            <p:nvCxnSpPr>
              <p:cNvPr id="49" name="Straight Connector 48">
                <a:extLst>
                  <a:ext uri="{FF2B5EF4-FFF2-40B4-BE49-F238E27FC236}">
                    <a16:creationId xmlns:a16="http://schemas.microsoft.com/office/drawing/2014/main" id="{03087FB5-05C7-A44F-9FFE-B43AE61E1343}"/>
                  </a:ext>
                </a:extLst>
              </p:cNvPr>
              <p:cNvCxnSpPr/>
              <p:nvPr/>
            </p:nvCxnSpPr>
            <p:spPr>
              <a:xfrm>
                <a:off x="4522153" y="6036350"/>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16E1CA77-A87D-7548-B1FE-725A0A6A2463}"/>
                  </a:ext>
                </a:extLst>
              </p:cNvPr>
              <p:cNvCxnSpPr>
                <a:cxnSpLocks/>
              </p:cNvCxnSpPr>
              <p:nvPr/>
            </p:nvCxnSpPr>
            <p:spPr>
              <a:xfrm>
                <a:off x="7173933" y="6036350"/>
                <a:ext cx="0" cy="204029"/>
              </a:xfrm>
              <a:prstGeom prst="line">
                <a:avLst/>
              </a:prstGeom>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F910137E-01FC-F640-BF9D-5F666AB7448C}"/>
                  </a:ext>
                </a:extLst>
              </p:cNvPr>
              <p:cNvSpPr txBox="1"/>
              <p:nvPr/>
            </p:nvSpPr>
            <p:spPr>
              <a:xfrm>
                <a:off x="5105997" y="5935761"/>
                <a:ext cx="1792108" cy="369332"/>
              </a:xfrm>
              <a:prstGeom prst="rect">
                <a:avLst/>
              </a:prstGeom>
              <a:noFill/>
            </p:spPr>
            <p:txBody>
              <a:bodyPr wrap="square" rtlCol="0">
                <a:spAutoFit/>
              </a:bodyPr>
              <a:lstStyle/>
              <a:p>
                <a:r>
                  <a:rPr lang="en-US" dirty="0"/>
                  <a:t>Stroke volume </a:t>
                </a:r>
              </a:p>
            </p:txBody>
          </p:sp>
        </p:grpSp>
        <p:cxnSp>
          <p:nvCxnSpPr>
            <p:cNvPr id="47" name="Straight Connector 46">
              <a:extLst>
                <a:ext uri="{FF2B5EF4-FFF2-40B4-BE49-F238E27FC236}">
                  <a16:creationId xmlns:a16="http://schemas.microsoft.com/office/drawing/2014/main" id="{DB52F430-7034-9044-931B-1D94EC6597B3}"/>
                </a:ext>
              </a:extLst>
            </p:cNvPr>
            <p:cNvCxnSpPr>
              <a:cxnSpLocks/>
            </p:cNvCxnSpPr>
            <p:nvPr/>
          </p:nvCxnSpPr>
          <p:spPr>
            <a:xfrm>
              <a:off x="4507077" y="5862878"/>
              <a:ext cx="583844" cy="556"/>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9ABFA1B-C3FE-2F40-9617-DD67CC83A227}"/>
                </a:ext>
              </a:extLst>
            </p:cNvPr>
            <p:cNvCxnSpPr>
              <a:cxnSpLocks/>
            </p:cNvCxnSpPr>
            <p:nvPr/>
          </p:nvCxnSpPr>
          <p:spPr>
            <a:xfrm>
              <a:off x="6529137" y="5865276"/>
              <a:ext cx="62947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DCDB6FDB-A854-464C-9044-F1688E47CA46}"/>
              </a:ext>
            </a:extLst>
          </p:cNvPr>
          <p:cNvGrpSpPr/>
          <p:nvPr/>
        </p:nvGrpSpPr>
        <p:grpSpPr>
          <a:xfrm rot="16200000">
            <a:off x="5128928" y="3847125"/>
            <a:ext cx="369331" cy="625129"/>
            <a:chOff x="7057138" y="5322280"/>
            <a:chExt cx="296977" cy="625129"/>
          </a:xfrm>
        </p:grpSpPr>
        <p:cxnSp>
          <p:nvCxnSpPr>
            <p:cNvPr id="58" name="Straight Connector 57">
              <a:extLst>
                <a:ext uri="{FF2B5EF4-FFF2-40B4-BE49-F238E27FC236}">
                  <a16:creationId xmlns:a16="http://schemas.microsoft.com/office/drawing/2014/main" id="{D404F2E1-6849-8743-B194-E0C321C5BBAD}"/>
                </a:ext>
              </a:extLst>
            </p:cNvPr>
            <p:cNvCxnSpPr>
              <a:cxnSpLocks/>
            </p:cNvCxnSpPr>
            <p:nvPr/>
          </p:nvCxnSpPr>
          <p:spPr>
            <a:xfrm rot="5400000" flipH="1" flipV="1">
              <a:off x="7196864" y="5716313"/>
              <a:ext cx="1" cy="235978"/>
            </a:xfrm>
            <a:prstGeom prst="line">
              <a:avLst/>
            </a:prstGeom>
          </p:spPr>
          <p:style>
            <a:lnRef idx="1">
              <a:schemeClr val="accent1"/>
            </a:lnRef>
            <a:fillRef idx="0">
              <a:schemeClr val="accent1"/>
            </a:fillRef>
            <a:effectRef idx="0">
              <a:schemeClr val="accent1"/>
            </a:effectRef>
            <a:fontRef idx="minor">
              <a:schemeClr val="tx1"/>
            </a:fontRef>
          </p:style>
        </p:cxnSp>
        <p:grpSp>
          <p:nvGrpSpPr>
            <p:cNvPr id="59" name="Group 58">
              <a:extLst>
                <a:ext uri="{FF2B5EF4-FFF2-40B4-BE49-F238E27FC236}">
                  <a16:creationId xmlns:a16="http://schemas.microsoft.com/office/drawing/2014/main" id="{733E89D1-04E3-1745-A98D-A7483DB23474}"/>
                </a:ext>
              </a:extLst>
            </p:cNvPr>
            <p:cNvGrpSpPr/>
            <p:nvPr/>
          </p:nvGrpSpPr>
          <p:grpSpPr>
            <a:xfrm>
              <a:off x="7057138" y="5322280"/>
              <a:ext cx="296977" cy="625129"/>
              <a:chOff x="7072214" y="5607849"/>
              <a:chExt cx="296977" cy="625129"/>
            </a:xfrm>
          </p:grpSpPr>
          <p:sp>
            <p:nvSpPr>
              <p:cNvPr id="62" name="TextBox 61">
                <a:extLst>
                  <a:ext uri="{FF2B5EF4-FFF2-40B4-BE49-F238E27FC236}">
                    <a16:creationId xmlns:a16="http://schemas.microsoft.com/office/drawing/2014/main" id="{03FF3599-6B23-7E4D-BB63-0EBE4B172B4C}"/>
                  </a:ext>
                </a:extLst>
              </p:cNvPr>
              <p:cNvSpPr txBox="1"/>
              <p:nvPr/>
            </p:nvSpPr>
            <p:spPr>
              <a:xfrm rot="5400000">
                <a:off x="6973112" y="5706951"/>
                <a:ext cx="495182" cy="296977"/>
              </a:xfrm>
              <a:prstGeom prst="rect">
                <a:avLst/>
              </a:prstGeom>
              <a:noFill/>
            </p:spPr>
            <p:txBody>
              <a:bodyPr wrap="square" rtlCol="0">
                <a:spAutoFit/>
              </a:bodyPr>
              <a:lstStyle/>
              <a:p>
                <a:pPr algn="r"/>
                <a:r>
                  <a:rPr lang="en-US" dirty="0"/>
                  <a:t>BP</a:t>
                </a:r>
              </a:p>
            </p:txBody>
          </p:sp>
          <p:cxnSp>
            <p:nvCxnSpPr>
              <p:cNvPr id="60" name="Straight Connector 59">
                <a:extLst>
                  <a:ext uri="{FF2B5EF4-FFF2-40B4-BE49-F238E27FC236}">
                    <a16:creationId xmlns:a16="http://schemas.microsoft.com/office/drawing/2014/main" id="{36FAABA1-11FB-1842-899A-9C247D4E341E}"/>
                  </a:ext>
                </a:extLst>
              </p:cNvPr>
              <p:cNvCxnSpPr/>
              <p:nvPr/>
            </p:nvCxnSpPr>
            <p:spPr>
              <a:xfrm>
                <a:off x="7095227" y="6028949"/>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87A3367-61A2-0245-A8A1-9145A03E3B88}"/>
                  </a:ext>
                </a:extLst>
              </p:cNvPr>
              <p:cNvCxnSpPr>
                <a:cxnSpLocks/>
              </p:cNvCxnSpPr>
              <p:nvPr/>
            </p:nvCxnSpPr>
            <p:spPr>
              <a:xfrm rot="5400000">
                <a:off x="7227917" y="6119872"/>
                <a:ext cx="204027" cy="0"/>
              </a:xfrm>
              <a:prstGeom prst="line">
                <a:avLst/>
              </a:prstGeom>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10318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xit" presetSubtype="0" fill="hold" nodeType="withEffect">
                                  <p:stCondLst>
                                    <p:cond delay="0"/>
                                  </p:stCondLst>
                                  <p:childTnLst>
                                    <p:animEffect transition="out" filter="fade">
                                      <p:cBhvr>
                                        <p:cTn id="20" dur="500"/>
                                        <p:tgtEl>
                                          <p:spTgt spid="18"/>
                                        </p:tgtEl>
                                      </p:cBhvr>
                                    </p:animEffect>
                                    <p:set>
                                      <p:cBhvr>
                                        <p:cTn id="21" dur="1" fill="hold">
                                          <p:stCondLst>
                                            <p:cond delay="499"/>
                                          </p:stCondLst>
                                        </p:cTn>
                                        <p:tgtEl>
                                          <p:spTgt spid="18"/>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500"/>
                                        <p:tgtEl>
                                          <p:spTgt spid="15"/>
                                        </p:tgtEl>
                                      </p:cBhvr>
                                    </p:animEffect>
                                    <p:set>
                                      <p:cBhvr>
                                        <p:cTn id="24" dur="1" fill="hold">
                                          <p:stCondLst>
                                            <p:cond delay="499"/>
                                          </p:stCondLst>
                                        </p:cTn>
                                        <p:tgtEl>
                                          <p:spTgt spid="15"/>
                                        </p:tgtEl>
                                        <p:attrNameLst>
                                          <p:attrName>style.visibility</p:attrName>
                                        </p:attrNameLst>
                                      </p:cBhvr>
                                      <p:to>
                                        <p:strVal val="hidden"/>
                                      </p:to>
                                    </p:set>
                                  </p:childTnLst>
                                </p:cTn>
                              </p:par>
                              <p:par>
                                <p:cTn id="25" presetID="10" presetClass="entr" presetSubtype="0" fill="hold" nodeType="with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fade">
                                      <p:cBhvr>
                                        <p:cTn id="27" dur="500"/>
                                        <p:tgtEl>
                                          <p:spTgt spid="44"/>
                                        </p:tgtEl>
                                      </p:cBhvr>
                                    </p:animEffect>
                                  </p:childTnLst>
                                </p:cTn>
                              </p:par>
                              <p:par>
                                <p:cTn id="28" presetID="10" presetClass="exit" presetSubtype="0" fill="hold" nodeType="withEffect">
                                  <p:stCondLst>
                                    <p:cond delay="0"/>
                                  </p:stCondLst>
                                  <p:childTnLst>
                                    <p:animEffect transition="out" filter="fade">
                                      <p:cBhvr>
                                        <p:cTn id="29" dur="500"/>
                                        <p:tgtEl>
                                          <p:spTgt spid="38"/>
                                        </p:tgtEl>
                                      </p:cBhvr>
                                    </p:animEffect>
                                    <p:set>
                                      <p:cBhvr>
                                        <p:cTn id="30" dur="1" fill="hold">
                                          <p:stCondLst>
                                            <p:cond delay="499"/>
                                          </p:stCondLst>
                                        </p:cTn>
                                        <p:tgtEl>
                                          <p:spTgt spid="38"/>
                                        </p:tgtEl>
                                        <p:attrNameLst>
                                          <p:attrName>style.visibility</p:attrName>
                                        </p:attrNameLst>
                                      </p:cBhvr>
                                      <p:to>
                                        <p:strVal val="hidden"/>
                                      </p:to>
                                    </p:set>
                                  </p:childTnLst>
                                </p:cTn>
                              </p:par>
                              <p:par>
                                <p:cTn id="31" presetID="10" presetClass="entr" presetSubtype="0" fill="hold" nodeType="withEffect">
                                  <p:stCondLst>
                                    <p:cond delay="0"/>
                                  </p:stCondLst>
                                  <p:childTnLst>
                                    <p:set>
                                      <p:cBhvr>
                                        <p:cTn id="32" dur="1" fill="hold">
                                          <p:stCondLst>
                                            <p:cond delay="0"/>
                                          </p:stCondLst>
                                        </p:cTn>
                                        <p:tgtEl>
                                          <p:spTgt spid="57"/>
                                        </p:tgtEl>
                                        <p:attrNameLst>
                                          <p:attrName>style.visibility</p:attrName>
                                        </p:attrNameLst>
                                      </p:cBhvr>
                                      <p:to>
                                        <p:strVal val="visible"/>
                                      </p:to>
                                    </p:set>
                                    <p:animEffect transition="in" filter="fade">
                                      <p:cBhvr>
                                        <p:cTn id="33"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0B1FE-9772-8E44-8FFD-C76E36ECF4A8}"/>
              </a:ext>
            </a:extLst>
          </p:cNvPr>
          <p:cNvSpPr>
            <a:spLocks noGrp="1"/>
          </p:cNvSpPr>
          <p:nvPr>
            <p:ph type="title"/>
          </p:nvPr>
        </p:nvSpPr>
        <p:spPr/>
        <p:txBody>
          <a:bodyPr/>
          <a:lstStyle/>
          <a:p>
            <a:r>
              <a:rPr lang="en-US" dirty="0"/>
              <a:t>PV loops and the Cardiac Cycle</a:t>
            </a:r>
          </a:p>
        </p:txBody>
      </p:sp>
      <p:grpSp>
        <p:nvGrpSpPr>
          <p:cNvPr id="34" name="Group 33">
            <a:extLst>
              <a:ext uri="{FF2B5EF4-FFF2-40B4-BE49-F238E27FC236}">
                <a16:creationId xmlns:a16="http://schemas.microsoft.com/office/drawing/2014/main" id="{AD54F10F-34FA-484A-BD7C-BBA8B6261CA5}"/>
              </a:ext>
            </a:extLst>
          </p:cNvPr>
          <p:cNvGrpSpPr/>
          <p:nvPr/>
        </p:nvGrpSpPr>
        <p:grpSpPr>
          <a:xfrm>
            <a:off x="2849609" y="1512476"/>
            <a:ext cx="4876800" cy="4523874"/>
            <a:chOff x="3930316" y="1267326"/>
            <a:chExt cx="4876800" cy="4523874"/>
          </a:xfrm>
        </p:grpSpPr>
        <p:cxnSp>
          <p:nvCxnSpPr>
            <p:cNvPr id="28" name="Straight Arrow Connector 27">
              <a:extLst>
                <a:ext uri="{FF2B5EF4-FFF2-40B4-BE49-F238E27FC236}">
                  <a16:creationId xmlns:a16="http://schemas.microsoft.com/office/drawing/2014/main" id="{16655701-0C2D-0647-9A8C-0FD0B258EE9E}"/>
                </a:ext>
              </a:extLst>
            </p:cNvPr>
            <p:cNvCxnSpPr>
              <a:cxnSpLocks/>
            </p:cNvCxnSpPr>
            <p:nvPr/>
          </p:nvCxnSpPr>
          <p:spPr>
            <a:xfrm>
              <a:off x="3930316" y="5791200"/>
              <a:ext cx="4876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7005CB8-0518-E048-A691-A74D3562EEA2}"/>
                </a:ext>
              </a:extLst>
            </p:cNvPr>
            <p:cNvCxnSpPr>
              <a:cxnSpLocks/>
            </p:cNvCxnSpPr>
            <p:nvPr/>
          </p:nvCxnSpPr>
          <p:spPr>
            <a:xfrm flipV="1">
              <a:off x="3930316" y="1267326"/>
              <a:ext cx="0" cy="4523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1C788A46-F7FA-4F40-9065-DB06E3406E63}"/>
              </a:ext>
            </a:extLst>
          </p:cNvPr>
          <p:cNvSpPr txBox="1"/>
          <p:nvPr/>
        </p:nvSpPr>
        <p:spPr>
          <a:xfrm>
            <a:off x="17245263" y="-144379"/>
            <a:ext cx="184731" cy="369332"/>
          </a:xfrm>
          <a:prstGeom prst="rect">
            <a:avLst/>
          </a:prstGeom>
          <a:noFill/>
          <a:ln>
            <a:solidFill>
              <a:schemeClr val="accent1"/>
            </a:solidFill>
          </a:ln>
        </p:spPr>
        <p:txBody>
          <a:bodyPr wrap="none" rtlCol="0">
            <a:spAutoFit/>
          </a:bodyPr>
          <a:lstStyle/>
          <a:p>
            <a:endParaRPr lang="en-US" dirty="0"/>
          </a:p>
        </p:txBody>
      </p:sp>
      <p:sp>
        <p:nvSpPr>
          <p:cNvPr id="26" name="TextBox 25">
            <a:extLst>
              <a:ext uri="{FF2B5EF4-FFF2-40B4-BE49-F238E27FC236}">
                <a16:creationId xmlns:a16="http://schemas.microsoft.com/office/drawing/2014/main" id="{60AE1CD8-F8AA-2242-B4A9-C09B95E2D994}"/>
              </a:ext>
            </a:extLst>
          </p:cNvPr>
          <p:cNvSpPr txBox="1"/>
          <p:nvPr/>
        </p:nvSpPr>
        <p:spPr>
          <a:xfrm>
            <a:off x="4662366" y="6083122"/>
            <a:ext cx="1251285" cy="369332"/>
          </a:xfrm>
          <a:prstGeom prst="rect">
            <a:avLst/>
          </a:prstGeom>
          <a:noFill/>
        </p:spPr>
        <p:txBody>
          <a:bodyPr wrap="square" rtlCol="0">
            <a:spAutoFit/>
          </a:bodyPr>
          <a:lstStyle/>
          <a:p>
            <a:r>
              <a:rPr lang="en-US" dirty="0"/>
              <a:t>Volume</a:t>
            </a:r>
          </a:p>
        </p:txBody>
      </p:sp>
      <p:sp>
        <p:nvSpPr>
          <p:cNvPr id="29" name="TextBox 28">
            <a:extLst>
              <a:ext uri="{FF2B5EF4-FFF2-40B4-BE49-F238E27FC236}">
                <a16:creationId xmlns:a16="http://schemas.microsoft.com/office/drawing/2014/main" id="{2C6FE633-0207-4948-9D46-5C8A8811A20E}"/>
              </a:ext>
            </a:extLst>
          </p:cNvPr>
          <p:cNvSpPr txBox="1"/>
          <p:nvPr/>
        </p:nvSpPr>
        <p:spPr>
          <a:xfrm rot="16200000">
            <a:off x="1982972" y="3372392"/>
            <a:ext cx="1251285" cy="369332"/>
          </a:xfrm>
          <a:prstGeom prst="rect">
            <a:avLst/>
          </a:prstGeom>
          <a:noFill/>
        </p:spPr>
        <p:txBody>
          <a:bodyPr wrap="square" rtlCol="0">
            <a:spAutoFit/>
          </a:bodyPr>
          <a:lstStyle/>
          <a:p>
            <a:r>
              <a:rPr lang="en-US" dirty="0"/>
              <a:t>Pressure</a:t>
            </a:r>
          </a:p>
        </p:txBody>
      </p:sp>
      <p:grpSp>
        <p:nvGrpSpPr>
          <p:cNvPr id="3" name="Group 2">
            <a:extLst>
              <a:ext uri="{FF2B5EF4-FFF2-40B4-BE49-F238E27FC236}">
                <a16:creationId xmlns:a16="http://schemas.microsoft.com/office/drawing/2014/main" id="{CDABEC9A-C45C-5C46-A965-145BB369BB16}"/>
              </a:ext>
            </a:extLst>
          </p:cNvPr>
          <p:cNvGrpSpPr/>
          <p:nvPr/>
        </p:nvGrpSpPr>
        <p:grpSpPr>
          <a:xfrm>
            <a:off x="2975501" y="1357125"/>
            <a:ext cx="4178422" cy="4675728"/>
            <a:chOff x="2975501" y="1357125"/>
            <a:chExt cx="4178422" cy="4675728"/>
          </a:xfrm>
        </p:grpSpPr>
        <p:cxnSp>
          <p:nvCxnSpPr>
            <p:cNvPr id="32" name="Straight Arrow Connector 31">
              <a:extLst>
                <a:ext uri="{FF2B5EF4-FFF2-40B4-BE49-F238E27FC236}">
                  <a16:creationId xmlns:a16="http://schemas.microsoft.com/office/drawing/2014/main" id="{9394C326-AA72-5C4E-8FB5-BE35F72475A5}"/>
                </a:ext>
              </a:extLst>
            </p:cNvPr>
            <p:cNvCxnSpPr>
              <a:cxnSpLocks/>
            </p:cNvCxnSpPr>
            <p:nvPr/>
          </p:nvCxnSpPr>
          <p:spPr>
            <a:xfrm flipH="1" flipV="1">
              <a:off x="3921337" y="1771112"/>
              <a:ext cx="3232586" cy="42617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058DED68-D30E-344D-A315-D904E58755DB}"/>
                </a:ext>
              </a:extLst>
            </p:cNvPr>
            <p:cNvSpPr txBox="1"/>
            <p:nvPr/>
          </p:nvSpPr>
          <p:spPr>
            <a:xfrm>
              <a:off x="2975501" y="1357125"/>
              <a:ext cx="1552200" cy="369332"/>
            </a:xfrm>
            <a:prstGeom prst="rect">
              <a:avLst/>
            </a:prstGeom>
            <a:noFill/>
          </p:spPr>
          <p:txBody>
            <a:bodyPr wrap="square" rtlCol="0">
              <a:spAutoFit/>
            </a:bodyPr>
            <a:lstStyle/>
            <a:p>
              <a:r>
                <a:rPr lang="en-US" dirty="0" err="1"/>
                <a:t>Elastance</a:t>
              </a:r>
              <a:r>
                <a:rPr lang="en-US" baseline="-25000" dirty="0" err="1"/>
                <a:t>arterial</a:t>
              </a:r>
              <a:endParaRPr lang="en-US" dirty="0"/>
            </a:p>
          </p:txBody>
        </p:sp>
      </p:grpSp>
      <p:grpSp>
        <p:nvGrpSpPr>
          <p:cNvPr id="12" name="Group 11">
            <a:extLst>
              <a:ext uri="{FF2B5EF4-FFF2-40B4-BE49-F238E27FC236}">
                <a16:creationId xmlns:a16="http://schemas.microsoft.com/office/drawing/2014/main" id="{A06AB960-BDC8-FF4A-9ED8-91DEFFD3DCAC}"/>
              </a:ext>
            </a:extLst>
          </p:cNvPr>
          <p:cNvGrpSpPr/>
          <p:nvPr/>
        </p:nvGrpSpPr>
        <p:grpSpPr>
          <a:xfrm>
            <a:off x="6093960" y="3649620"/>
            <a:ext cx="1064648" cy="1913236"/>
            <a:chOff x="5693901" y="3968625"/>
            <a:chExt cx="1464706" cy="1580233"/>
          </a:xfrm>
        </p:grpSpPr>
        <p:sp>
          <p:nvSpPr>
            <p:cNvPr id="36" name="Freeform 35">
              <a:extLst>
                <a:ext uri="{FF2B5EF4-FFF2-40B4-BE49-F238E27FC236}">
                  <a16:creationId xmlns:a16="http://schemas.microsoft.com/office/drawing/2014/main" id="{922EF615-42C5-5C44-80A8-19A9BCD504EC}"/>
                </a:ext>
              </a:extLst>
            </p:cNvPr>
            <p:cNvSpPr/>
            <p:nvPr/>
          </p:nvSpPr>
          <p:spPr>
            <a:xfrm>
              <a:off x="5694372" y="5307127"/>
              <a:ext cx="1464235" cy="241731"/>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DDE77F82-74B7-E94F-A08F-C56A3C0D0C07}"/>
                </a:ext>
              </a:extLst>
            </p:cNvPr>
            <p:cNvCxnSpPr>
              <a:cxnSpLocks/>
              <a:stCxn id="36" idx="2"/>
            </p:cNvCxnSpPr>
            <p:nvPr/>
          </p:nvCxnSpPr>
          <p:spPr>
            <a:xfrm flipH="1" flipV="1">
              <a:off x="7142566" y="4397377"/>
              <a:ext cx="16041" cy="90975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D104EAE-73AC-7F45-B270-1B4E6D9CE7D7}"/>
                </a:ext>
              </a:extLst>
            </p:cNvPr>
            <p:cNvCxnSpPr>
              <a:cxnSpLocks/>
              <a:stCxn id="36" idx="0"/>
            </p:cNvCxnSpPr>
            <p:nvPr/>
          </p:nvCxnSpPr>
          <p:spPr>
            <a:xfrm flipV="1">
              <a:off x="5694372" y="4103246"/>
              <a:ext cx="3105" cy="144561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Freeform 39">
              <a:extLst>
                <a:ext uri="{FF2B5EF4-FFF2-40B4-BE49-F238E27FC236}">
                  <a16:creationId xmlns:a16="http://schemas.microsoft.com/office/drawing/2014/main" id="{7A21991F-E628-3A4A-A49E-E40F01456525}"/>
                </a:ext>
              </a:extLst>
            </p:cNvPr>
            <p:cNvSpPr/>
            <p:nvPr/>
          </p:nvSpPr>
          <p:spPr>
            <a:xfrm>
              <a:off x="5693901" y="3968625"/>
              <a:ext cx="1458262" cy="440297"/>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Lst>
              <a:ahLst/>
              <a:cxnLst>
                <a:cxn ang="0">
                  <a:pos x="connsiteX0" y="connsiteY0"/>
                </a:cxn>
                <a:cxn ang="0">
                  <a:pos x="connsiteX1" y="connsiteY1"/>
                </a:cxn>
                <a:cxn ang="0">
                  <a:pos x="connsiteX2" y="connsiteY2"/>
                </a:cxn>
              </a:cxnLst>
              <a:rect l="l" t="t" r="r" b="b"/>
              <a:pathLst>
                <a:path w="2620412" h="1162738">
                  <a:moveTo>
                    <a:pt x="2620412" y="1162738"/>
                  </a:moveTo>
                  <a:cubicBezTo>
                    <a:pt x="2382453" y="629338"/>
                    <a:pt x="1660560" y="152086"/>
                    <a:pt x="1224749" y="23749"/>
                  </a:cubicBezTo>
                  <a:cubicBezTo>
                    <a:pt x="788939" y="-104588"/>
                    <a:pt x="-77335" y="325875"/>
                    <a:pt x="5549" y="39271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41" name="Straight Arrow Connector 40">
            <a:extLst>
              <a:ext uri="{FF2B5EF4-FFF2-40B4-BE49-F238E27FC236}">
                <a16:creationId xmlns:a16="http://schemas.microsoft.com/office/drawing/2014/main" id="{7FCAC3B7-518C-DD42-9032-FF1BFDA0FD98}"/>
              </a:ext>
            </a:extLst>
          </p:cNvPr>
          <p:cNvCxnSpPr>
            <a:cxnSpLocks/>
          </p:cNvCxnSpPr>
          <p:nvPr/>
        </p:nvCxnSpPr>
        <p:spPr>
          <a:xfrm flipV="1">
            <a:off x="2865652" y="2931415"/>
            <a:ext cx="4494878" cy="31014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30731A57-94F2-C746-9CB7-A490DACD2C0A}"/>
              </a:ext>
            </a:extLst>
          </p:cNvPr>
          <p:cNvSpPr txBox="1"/>
          <p:nvPr/>
        </p:nvSpPr>
        <p:spPr>
          <a:xfrm>
            <a:off x="7255935" y="2629946"/>
            <a:ext cx="1083086" cy="369332"/>
          </a:xfrm>
          <a:prstGeom prst="rect">
            <a:avLst/>
          </a:prstGeom>
          <a:noFill/>
        </p:spPr>
        <p:txBody>
          <a:bodyPr wrap="square" rtlCol="0">
            <a:spAutoFit/>
          </a:bodyPr>
          <a:lstStyle/>
          <a:p>
            <a:r>
              <a:rPr lang="en-US" dirty="0"/>
              <a:t>inotropy</a:t>
            </a:r>
          </a:p>
        </p:txBody>
      </p:sp>
      <p:grpSp>
        <p:nvGrpSpPr>
          <p:cNvPr id="44" name="Group 43">
            <a:extLst>
              <a:ext uri="{FF2B5EF4-FFF2-40B4-BE49-F238E27FC236}">
                <a16:creationId xmlns:a16="http://schemas.microsoft.com/office/drawing/2014/main" id="{021F1F58-92FA-B747-AB8C-40C750DA8EE5}"/>
              </a:ext>
            </a:extLst>
          </p:cNvPr>
          <p:cNvGrpSpPr/>
          <p:nvPr/>
        </p:nvGrpSpPr>
        <p:grpSpPr>
          <a:xfrm>
            <a:off x="5684938" y="5650100"/>
            <a:ext cx="1466682" cy="369332"/>
            <a:chOff x="4507077" y="5650192"/>
            <a:chExt cx="2651780" cy="369332"/>
          </a:xfrm>
        </p:grpSpPr>
        <p:grpSp>
          <p:nvGrpSpPr>
            <p:cNvPr id="46" name="Group 45">
              <a:extLst>
                <a:ext uri="{FF2B5EF4-FFF2-40B4-BE49-F238E27FC236}">
                  <a16:creationId xmlns:a16="http://schemas.microsoft.com/office/drawing/2014/main" id="{521147D1-535D-CE4A-9B21-307A4A7C8435}"/>
                </a:ext>
              </a:extLst>
            </p:cNvPr>
            <p:cNvGrpSpPr/>
            <p:nvPr/>
          </p:nvGrpSpPr>
          <p:grpSpPr>
            <a:xfrm>
              <a:off x="4507077" y="5650192"/>
              <a:ext cx="2651780" cy="369332"/>
              <a:chOff x="4522153" y="5935761"/>
              <a:chExt cx="2651780" cy="369332"/>
            </a:xfrm>
          </p:grpSpPr>
          <p:cxnSp>
            <p:nvCxnSpPr>
              <p:cNvPr id="49" name="Straight Connector 48">
                <a:extLst>
                  <a:ext uri="{FF2B5EF4-FFF2-40B4-BE49-F238E27FC236}">
                    <a16:creationId xmlns:a16="http://schemas.microsoft.com/office/drawing/2014/main" id="{03087FB5-05C7-A44F-9FFE-B43AE61E1343}"/>
                  </a:ext>
                </a:extLst>
              </p:cNvPr>
              <p:cNvCxnSpPr/>
              <p:nvPr/>
            </p:nvCxnSpPr>
            <p:spPr>
              <a:xfrm>
                <a:off x="4522153" y="6036350"/>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16E1CA77-A87D-7548-B1FE-725A0A6A2463}"/>
                  </a:ext>
                </a:extLst>
              </p:cNvPr>
              <p:cNvCxnSpPr>
                <a:cxnSpLocks/>
              </p:cNvCxnSpPr>
              <p:nvPr/>
            </p:nvCxnSpPr>
            <p:spPr>
              <a:xfrm>
                <a:off x="7173933" y="6036350"/>
                <a:ext cx="0" cy="204029"/>
              </a:xfrm>
              <a:prstGeom prst="line">
                <a:avLst/>
              </a:prstGeom>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F910137E-01FC-F640-BF9D-5F666AB7448C}"/>
                  </a:ext>
                </a:extLst>
              </p:cNvPr>
              <p:cNvSpPr txBox="1"/>
              <p:nvPr/>
            </p:nvSpPr>
            <p:spPr>
              <a:xfrm>
                <a:off x="5105997" y="5935761"/>
                <a:ext cx="1792108" cy="369332"/>
              </a:xfrm>
              <a:prstGeom prst="rect">
                <a:avLst/>
              </a:prstGeom>
              <a:noFill/>
            </p:spPr>
            <p:txBody>
              <a:bodyPr wrap="square" rtlCol="0">
                <a:spAutoFit/>
              </a:bodyPr>
              <a:lstStyle/>
              <a:p>
                <a:r>
                  <a:rPr lang="en-US" dirty="0"/>
                  <a:t>Stroke volume </a:t>
                </a:r>
              </a:p>
            </p:txBody>
          </p:sp>
        </p:grpSp>
        <p:cxnSp>
          <p:nvCxnSpPr>
            <p:cNvPr id="47" name="Straight Connector 46">
              <a:extLst>
                <a:ext uri="{FF2B5EF4-FFF2-40B4-BE49-F238E27FC236}">
                  <a16:creationId xmlns:a16="http://schemas.microsoft.com/office/drawing/2014/main" id="{DB52F430-7034-9044-931B-1D94EC6597B3}"/>
                </a:ext>
              </a:extLst>
            </p:cNvPr>
            <p:cNvCxnSpPr>
              <a:cxnSpLocks/>
            </p:cNvCxnSpPr>
            <p:nvPr/>
          </p:nvCxnSpPr>
          <p:spPr>
            <a:xfrm>
              <a:off x="4507077" y="5862878"/>
              <a:ext cx="583844" cy="556"/>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9ABFA1B-C3FE-2F40-9617-DD67CC83A227}"/>
                </a:ext>
              </a:extLst>
            </p:cNvPr>
            <p:cNvCxnSpPr>
              <a:cxnSpLocks/>
            </p:cNvCxnSpPr>
            <p:nvPr/>
          </p:nvCxnSpPr>
          <p:spPr>
            <a:xfrm>
              <a:off x="6529137" y="5865276"/>
              <a:ext cx="62947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DCDB6FDB-A854-464C-9044-F1688E47CA46}"/>
              </a:ext>
            </a:extLst>
          </p:cNvPr>
          <p:cNvGrpSpPr/>
          <p:nvPr/>
        </p:nvGrpSpPr>
        <p:grpSpPr>
          <a:xfrm rot="16200000">
            <a:off x="5128928" y="3847125"/>
            <a:ext cx="369331" cy="625129"/>
            <a:chOff x="7057138" y="5322280"/>
            <a:chExt cx="296977" cy="625129"/>
          </a:xfrm>
        </p:grpSpPr>
        <p:cxnSp>
          <p:nvCxnSpPr>
            <p:cNvPr id="58" name="Straight Connector 57">
              <a:extLst>
                <a:ext uri="{FF2B5EF4-FFF2-40B4-BE49-F238E27FC236}">
                  <a16:creationId xmlns:a16="http://schemas.microsoft.com/office/drawing/2014/main" id="{D404F2E1-6849-8743-B194-E0C321C5BBAD}"/>
                </a:ext>
              </a:extLst>
            </p:cNvPr>
            <p:cNvCxnSpPr>
              <a:cxnSpLocks/>
            </p:cNvCxnSpPr>
            <p:nvPr/>
          </p:nvCxnSpPr>
          <p:spPr>
            <a:xfrm rot="5400000" flipH="1" flipV="1">
              <a:off x="7196864" y="5716313"/>
              <a:ext cx="1" cy="235978"/>
            </a:xfrm>
            <a:prstGeom prst="line">
              <a:avLst/>
            </a:prstGeom>
          </p:spPr>
          <p:style>
            <a:lnRef idx="1">
              <a:schemeClr val="accent1"/>
            </a:lnRef>
            <a:fillRef idx="0">
              <a:schemeClr val="accent1"/>
            </a:fillRef>
            <a:effectRef idx="0">
              <a:schemeClr val="accent1"/>
            </a:effectRef>
            <a:fontRef idx="minor">
              <a:schemeClr val="tx1"/>
            </a:fontRef>
          </p:style>
        </p:cxnSp>
        <p:grpSp>
          <p:nvGrpSpPr>
            <p:cNvPr id="59" name="Group 58">
              <a:extLst>
                <a:ext uri="{FF2B5EF4-FFF2-40B4-BE49-F238E27FC236}">
                  <a16:creationId xmlns:a16="http://schemas.microsoft.com/office/drawing/2014/main" id="{733E89D1-04E3-1745-A98D-A7483DB23474}"/>
                </a:ext>
              </a:extLst>
            </p:cNvPr>
            <p:cNvGrpSpPr/>
            <p:nvPr/>
          </p:nvGrpSpPr>
          <p:grpSpPr>
            <a:xfrm>
              <a:off x="7057138" y="5322280"/>
              <a:ext cx="296977" cy="625129"/>
              <a:chOff x="7072214" y="5607849"/>
              <a:chExt cx="296977" cy="625129"/>
            </a:xfrm>
          </p:grpSpPr>
          <p:sp>
            <p:nvSpPr>
              <p:cNvPr id="62" name="TextBox 61">
                <a:extLst>
                  <a:ext uri="{FF2B5EF4-FFF2-40B4-BE49-F238E27FC236}">
                    <a16:creationId xmlns:a16="http://schemas.microsoft.com/office/drawing/2014/main" id="{03FF3599-6B23-7E4D-BB63-0EBE4B172B4C}"/>
                  </a:ext>
                </a:extLst>
              </p:cNvPr>
              <p:cNvSpPr txBox="1"/>
              <p:nvPr/>
            </p:nvSpPr>
            <p:spPr>
              <a:xfrm rot="5400000">
                <a:off x="6973112" y="5706951"/>
                <a:ext cx="495182" cy="296977"/>
              </a:xfrm>
              <a:prstGeom prst="rect">
                <a:avLst/>
              </a:prstGeom>
              <a:noFill/>
            </p:spPr>
            <p:txBody>
              <a:bodyPr wrap="square" rtlCol="0">
                <a:spAutoFit/>
              </a:bodyPr>
              <a:lstStyle/>
              <a:p>
                <a:pPr algn="r"/>
                <a:r>
                  <a:rPr lang="en-US" dirty="0"/>
                  <a:t>BP</a:t>
                </a:r>
              </a:p>
            </p:txBody>
          </p:sp>
          <p:cxnSp>
            <p:nvCxnSpPr>
              <p:cNvPr id="60" name="Straight Connector 59">
                <a:extLst>
                  <a:ext uri="{FF2B5EF4-FFF2-40B4-BE49-F238E27FC236}">
                    <a16:creationId xmlns:a16="http://schemas.microsoft.com/office/drawing/2014/main" id="{36FAABA1-11FB-1842-899A-9C247D4E341E}"/>
                  </a:ext>
                </a:extLst>
              </p:cNvPr>
              <p:cNvCxnSpPr/>
              <p:nvPr/>
            </p:nvCxnSpPr>
            <p:spPr>
              <a:xfrm>
                <a:off x="7095227" y="6028949"/>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87A3367-61A2-0245-A8A1-9145A03E3B88}"/>
                  </a:ext>
                </a:extLst>
              </p:cNvPr>
              <p:cNvCxnSpPr>
                <a:cxnSpLocks/>
              </p:cNvCxnSpPr>
              <p:nvPr/>
            </p:nvCxnSpPr>
            <p:spPr>
              <a:xfrm rot="5400000">
                <a:off x="7227917" y="6119872"/>
                <a:ext cx="204027"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63" name="Group 62">
            <a:extLst>
              <a:ext uri="{FF2B5EF4-FFF2-40B4-BE49-F238E27FC236}">
                <a16:creationId xmlns:a16="http://schemas.microsoft.com/office/drawing/2014/main" id="{1164009B-DAAD-FF48-83AB-269FB1203DE4}"/>
              </a:ext>
            </a:extLst>
          </p:cNvPr>
          <p:cNvGrpSpPr/>
          <p:nvPr/>
        </p:nvGrpSpPr>
        <p:grpSpPr>
          <a:xfrm>
            <a:off x="4289848" y="1304930"/>
            <a:ext cx="2860739" cy="4727923"/>
            <a:chOff x="3508162" y="1297936"/>
            <a:chExt cx="2860739" cy="4727923"/>
          </a:xfrm>
        </p:grpSpPr>
        <p:cxnSp>
          <p:nvCxnSpPr>
            <p:cNvPr id="64" name="Straight Arrow Connector 63">
              <a:extLst>
                <a:ext uri="{FF2B5EF4-FFF2-40B4-BE49-F238E27FC236}">
                  <a16:creationId xmlns:a16="http://schemas.microsoft.com/office/drawing/2014/main" id="{B67A6A29-8399-7646-AA40-1926D12CE74F}"/>
                </a:ext>
              </a:extLst>
            </p:cNvPr>
            <p:cNvCxnSpPr>
              <a:cxnSpLocks/>
            </p:cNvCxnSpPr>
            <p:nvPr/>
          </p:nvCxnSpPr>
          <p:spPr>
            <a:xfrm flipH="1" flipV="1">
              <a:off x="4331405" y="1690688"/>
              <a:ext cx="2037496" cy="433517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85593EF2-85E5-854E-AC4D-625946C4D17A}"/>
                </a:ext>
              </a:extLst>
            </p:cNvPr>
            <p:cNvSpPr txBox="1"/>
            <p:nvPr/>
          </p:nvSpPr>
          <p:spPr>
            <a:xfrm>
              <a:off x="3508162" y="1297936"/>
              <a:ext cx="1552200" cy="369332"/>
            </a:xfrm>
            <a:prstGeom prst="rect">
              <a:avLst/>
            </a:prstGeom>
            <a:noFill/>
          </p:spPr>
          <p:txBody>
            <a:bodyPr wrap="square" rtlCol="0">
              <a:spAutoFit/>
            </a:bodyPr>
            <a:lstStyle/>
            <a:p>
              <a:r>
                <a:rPr lang="en-US" dirty="0" err="1"/>
                <a:t>Elastance</a:t>
              </a:r>
              <a:r>
                <a:rPr lang="en-US" baseline="-25000" dirty="0" err="1"/>
                <a:t>arterial</a:t>
              </a:r>
              <a:endParaRPr lang="en-US" dirty="0"/>
            </a:p>
          </p:txBody>
        </p:sp>
      </p:grpSp>
      <p:grpSp>
        <p:nvGrpSpPr>
          <p:cNvPr id="66" name="Group 65">
            <a:extLst>
              <a:ext uri="{FF2B5EF4-FFF2-40B4-BE49-F238E27FC236}">
                <a16:creationId xmlns:a16="http://schemas.microsoft.com/office/drawing/2014/main" id="{767C33E3-8B12-D84A-8DDB-E3199029986E}"/>
              </a:ext>
            </a:extLst>
          </p:cNvPr>
          <p:cNvGrpSpPr/>
          <p:nvPr/>
        </p:nvGrpSpPr>
        <p:grpSpPr>
          <a:xfrm>
            <a:off x="5676899" y="3951615"/>
            <a:ext cx="1481708" cy="1711613"/>
            <a:chOff x="5676899" y="3951615"/>
            <a:chExt cx="1481708" cy="1711613"/>
          </a:xfrm>
        </p:grpSpPr>
        <p:sp>
          <p:nvSpPr>
            <p:cNvPr id="67" name="Freeform 66">
              <a:extLst>
                <a:ext uri="{FF2B5EF4-FFF2-40B4-BE49-F238E27FC236}">
                  <a16:creationId xmlns:a16="http://schemas.microsoft.com/office/drawing/2014/main" id="{167320CF-B690-304A-A504-7EAB91502C05}"/>
                </a:ext>
              </a:extLst>
            </p:cNvPr>
            <p:cNvSpPr/>
            <p:nvPr/>
          </p:nvSpPr>
          <p:spPr>
            <a:xfrm>
              <a:off x="5676899" y="5307127"/>
              <a:ext cx="1481708" cy="350946"/>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 name="Straight Connector 67">
              <a:extLst>
                <a:ext uri="{FF2B5EF4-FFF2-40B4-BE49-F238E27FC236}">
                  <a16:creationId xmlns:a16="http://schemas.microsoft.com/office/drawing/2014/main" id="{C7662FD8-502E-8A45-B7E2-AAEBCD7DAB3E}"/>
                </a:ext>
              </a:extLst>
            </p:cNvPr>
            <p:cNvCxnSpPr>
              <a:cxnSpLocks/>
              <a:stCxn id="67" idx="2"/>
            </p:cNvCxnSpPr>
            <p:nvPr/>
          </p:nvCxnSpPr>
          <p:spPr>
            <a:xfrm flipH="1" flipV="1">
              <a:off x="7142565" y="4397375"/>
              <a:ext cx="16042" cy="9097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B779194-04D4-D241-82D5-F0401C62B1AA}"/>
                </a:ext>
              </a:extLst>
            </p:cNvPr>
            <p:cNvCxnSpPr>
              <a:cxnSpLocks/>
              <a:endCxn id="70" idx="2"/>
            </p:cNvCxnSpPr>
            <p:nvPr/>
          </p:nvCxnSpPr>
          <p:spPr>
            <a:xfrm flipV="1">
              <a:off x="5676899" y="4103244"/>
              <a:ext cx="3105" cy="15599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Freeform 69">
              <a:extLst>
                <a:ext uri="{FF2B5EF4-FFF2-40B4-BE49-F238E27FC236}">
                  <a16:creationId xmlns:a16="http://schemas.microsoft.com/office/drawing/2014/main" id="{2C314179-4583-7A42-A3DD-22C4E812EA99}"/>
                </a:ext>
              </a:extLst>
            </p:cNvPr>
            <p:cNvSpPr/>
            <p:nvPr/>
          </p:nvSpPr>
          <p:spPr>
            <a:xfrm>
              <a:off x="5676900" y="3951615"/>
              <a:ext cx="1465664" cy="448935"/>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Lst>
              <a:ahLst/>
              <a:cxnLst>
                <a:cxn ang="0">
                  <a:pos x="connsiteX0" y="connsiteY0"/>
                </a:cxn>
                <a:cxn ang="0">
                  <a:pos x="connsiteX1" y="connsiteY1"/>
                </a:cxn>
                <a:cxn ang="0">
                  <a:pos x="connsiteX2" y="connsiteY2"/>
                </a:cxn>
              </a:cxnLst>
              <a:rect l="l" t="t" r="r" b="b"/>
              <a:pathLst>
                <a:path w="2620412" h="1162738">
                  <a:moveTo>
                    <a:pt x="2620412" y="1162738"/>
                  </a:moveTo>
                  <a:cubicBezTo>
                    <a:pt x="2382453" y="629338"/>
                    <a:pt x="1660560" y="152086"/>
                    <a:pt x="1224749" y="23749"/>
                  </a:cubicBezTo>
                  <a:cubicBezTo>
                    <a:pt x="788939" y="-104588"/>
                    <a:pt x="-77335" y="325875"/>
                    <a:pt x="5549" y="39271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1" name="Group 70">
            <a:extLst>
              <a:ext uri="{FF2B5EF4-FFF2-40B4-BE49-F238E27FC236}">
                <a16:creationId xmlns:a16="http://schemas.microsoft.com/office/drawing/2014/main" id="{31625386-028C-CC40-ABCF-9C73A4EB0C29}"/>
              </a:ext>
            </a:extLst>
          </p:cNvPr>
          <p:cNvGrpSpPr/>
          <p:nvPr/>
        </p:nvGrpSpPr>
        <p:grpSpPr>
          <a:xfrm rot="16200000">
            <a:off x="5539152" y="3562996"/>
            <a:ext cx="459781" cy="625137"/>
            <a:chOff x="6984407" y="5322280"/>
            <a:chExt cx="369708" cy="625137"/>
          </a:xfrm>
        </p:grpSpPr>
        <p:cxnSp>
          <p:nvCxnSpPr>
            <p:cNvPr id="72" name="Straight Connector 71">
              <a:extLst>
                <a:ext uri="{FF2B5EF4-FFF2-40B4-BE49-F238E27FC236}">
                  <a16:creationId xmlns:a16="http://schemas.microsoft.com/office/drawing/2014/main" id="{EC3F8BF1-52B7-2941-A0C0-8AA768AA4743}"/>
                </a:ext>
              </a:extLst>
            </p:cNvPr>
            <p:cNvCxnSpPr>
              <a:cxnSpLocks/>
            </p:cNvCxnSpPr>
            <p:nvPr/>
          </p:nvCxnSpPr>
          <p:spPr>
            <a:xfrm rot="5400000" flipV="1">
              <a:off x="7152054" y="5667673"/>
              <a:ext cx="1" cy="333258"/>
            </a:xfrm>
            <a:prstGeom prst="line">
              <a:avLst/>
            </a:prstGeom>
          </p:spPr>
          <p:style>
            <a:lnRef idx="1">
              <a:schemeClr val="accent1"/>
            </a:lnRef>
            <a:fillRef idx="0">
              <a:schemeClr val="accent1"/>
            </a:fillRef>
            <a:effectRef idx="0">
              <a:schemeClr val="accent1"/>
            </a:effectRef>
            <a:fontRef idx="minor">
              <a:schemeClr val="tx1"/>
            </a:fontRef>
          </p:style>
        </p:cxnSp>
        <p:grpSp>
          <p:nvGrpSpPr>
            <p:cNvPr id="73" name="Group 72">
              <a:extLst>
                <a:ext uri="{FF2B5EF4-FFF2-40B4-BE49-F238E27FC236}">
                  <a16:creationId xmlns:a16="http://schemas.microsoft.com/office/drawing/2014/main" id="{61E7DC5D-1233-284F-8972-D5BB912F3513}"/>
                </a:ext>
              </a:extLst>
            </p:cNvPr>
            <p:cNvGrpSpPr/>
            <p:nvPr/>
          </p:nvGrpSpPr>
          <p:grpSpPr>
            <a:xfrm>
              <a:off x="6984407" y="5322280"/>
              <a:ext cx="369708" cy="625137"/>
              <a:chOff x="6999483" y="5607849"/>
              <a:chExt cx="369708" cy="625137"/>
            </a:xfrm>
          </p:grpSpPr>
          <p:sp>
            <p:nvSpPr>
              <p:cNvPr id="74" name="TextBox 73">
                <a:extLst>
                  <a:ext uri="{FF2B5EF4-FFF2-40B4-BE49-F238E27FC236}">
                    <a16:creationId xmlns:a16="http://schemas.microsoft.com/office/drawing/2014/main" id="{C8E3FED6-9251-2042-AA5F-9DC04628C01F}"/>
                  </a:ext>
                </a:extLst>
              </p:cNvPr>
              <p:cNvSpPr txBox="1"/>
              <p:nvPr/>
            </p:nvSpPr>
            <p:spPr>
              <a:xfrm rot="5400000">
                <a:off x="6973112" y="5706951"/>
                <a:ext cx="495182" cy="296977"/>
              </a:xfrm>
              <a:prstGeom prst="rect">
                <a:avLst/>
              </a:prstGeom>
              <a:noFill/>
            </p:spPr>
            <p:txBody>
              <a:bodyPr wrap="square" rtlCol="0">
                <a:spAutoFit/>
              </a:bodyPr>
              <a:lstStyle/>
              <a:p>
                <a:pPr algn="r"/>
                <a:r>
                  <a:rPr lang="en-US" dirty="0"/>
                  <a:t>BP</a:t>
                </a:r>
              </a:p>
            </p:txBody>
          </p:sp>
          <p:cxnSp>
            <p:nvCxnSpPr>
              <p:cNvPr id="75" name="Straight Connector 74">
                <a:extLst>
                  <a:ext uri="{FF2B5EF4-FFF2-40B4-BE49-F238E27FC236}">
                    <a16:creationId xmlns:a16="http://schemas.microsoft.com/office/drawing/2014/main" id="{A8189F4F-3E62-954C-B6E3-7C80C78345F9}"/>
                  </a:ext>
                </a:extLst>
              </p:cNvPr>
              <p:cNvCxnSpPr/>
              <p:nvPr/>
            </p:nvCxnSpPr>
            <p:spPr>
              <a:xfrm>
                <a:off x="6999483" y="6028957"/>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24CE601-B828-284B-A498-9668D5EF52A8}"/>
                  </a:ext>
                </a:extLst>
              </p:cNvPr>
              <p:cNvCxnSpPr>
                <a:cxnSpLocks/>
              </p:cNvCxnSpPr>
              <p:nvPr/>
            </p:nvCxnSpPr>
            <p:spPr>
              <a:xfrm rot="5400000">
                <a:off x="7227917" y="6119872"/>
                <a:ext cx="204027"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77" name="Group 76">
            <a:extLst>
              <a:ext uri="{FF2B5EF4-FFF2-40B4-BE49-F238E27FC236}">
                <a16:creationId xmlns:a16="http://schemas.microsoft.com/office/drawing/2014/main" id="{50AD2311-47FD-2A47-A8C5-78DE2528A4E9}"/>
              </a:ext>
            </a:extLst>
          </p:cNvPr>
          <p:cNvGrpSpPr/>
          <p:nvPr/>
        </p:nvGrpSpPr>
        <p:grpSpPr>
          <a:xfrm>
            <a:off x="6093960" y="5643636"/>
            <a:ext cx="1066245" cy="646331"/>
            <a:chOff x="4507077" y="5650192"/>
            <a:chExt cx="2605901" cy="646331"/>
          </a:xfrm>
        </p:grpSpPr>
        <p:grpSp>
          <p:nvGrpSpPr>
            <p:cNvPr id="78" name="Group 77">
              <a:extLst>
                <a:ext uri="{FF2B5EF4-FFF2-40B4-BE49-F238E27FC236}">
                  <a16:creationId xmlns:a16="http://schemas.microsoft.com/office/drawing/2014/main" id="{D1CA2E58-7EAD-E749-A34D-80E963CC7D9E}"/>
                </a:ext>
              </a:extLst>
            </p:cNvPr>
            <p:cNvGrpSpPr/>
            <p:nvPr/>
          </p:nvGrpSpPr>
          <p:grpSpPr>
            <a:xfrm>
              <a:off x="4507077" y="5650192"/>
              <a:ext cx="2605901" cy="646331"/>
              <a:chOff x="4522153" y="5935761"/>
              <a:chExt cx="2605901" cy="646331"/>
            </a:xfrm>
          </p:grpSpPr>
          <p:cxnSp>
            <p:nvCxnSpPr>
              <p:cNvPr id="81" name="Straight Connector 80">
                <a:extLst>
                  <a:ext uri="{FF2B5EF4-FFF2-40B4-BE49-F238E27FC236}">
                    <a16:creationId xmlns:a16="http://schemas.microsoft.com/office/drawing/2014/main" id="{4D59FEE4-5FED-7D49-A95A-59C9724DCE42}"/>
                  </a:ext>
                </a:extLst>
              </p:cNvPr>
              <p:cNvCxnSpPr/>
              <p:nvPr/>
            </p:nvCxnSpPr>
            <p:spPr>
              <a:xfrm>
                <a:off x="4522153" y="6036350"/>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3F7A031-B40D-D24D-AA87-E52BBABF3CCB}"/>
                  </a:ext>
                </a:extLst>
              </p:cNvPr>
              <p:cNvCxnSpPr>
                <a:cxnSpLocks/>
              </p:cNvCxnSpPr>
              <p:nvPr/>
            </p:nvCxnSpPr>
            <p:spPr>
              <a:xfrm>
                <a:off x="7118063" y="6036350"/>
                <a:ext cx="0" cy="204029"/>
              </a:xfrm>
              <a:prstGeom prst="line">
                <a:avLst/>
              </a:prstGeom>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4A227F7C-2E83-A64A-A4B7-746CEB51F1B8}"/>
                  </a:ext>
                </a:extLst>
              </p:cNvPr>
              <p:cNvSpPr txBox="1"/>
              <p:nvPr/>
            </p:nvSpPr>
            <p:spPr>
              <a:xfrm>
                <a:off x="4887308" y="5935761"/>
                <a:ext cx="2240746" cy="646331"/>
              </a:xfrm>
              <a:prstGeom prst="rect">
                <a:avLst/>
              </a:prstGeom>
              <a:noFill/>
            </p:spPr>
            <p:txBody>
              <a:bodyPr wrap="square" rtlCol="0">
                <a:spAutoFit/>
              </a:bodyPr>
              <a:lstStyle/>
              <a:p>
                <a:r>
                  <a:rPr lang="en-US" dirty="0"/>
                  <a:t>Stroke volume </a:t>
                </a:r>
              </a:p>
            </p:txBody>
          </p:sp>
        </p:grpSp>
        <p:cxnSp>
          <p:nvCxnSpPr>
            <p:cNvPr id="79" name="Straight Connector 78">
              <a:extLst>
                <a:ext uri="{FF2B5EF4-FFF2-40B4-BE49-F238E27FC236}">
                  <a16:creationId xmlns:a16="http://schemas.microsoft.com/office/drawing/2014/main" id="{C965B5E2-064D-954F-B4E4-95320DEB7094}"/>
                </a:ext>
              </a:extLst>
            </p:cNvPr>
            <p:cNvCxnSpPr>
              <a:cxnSpLocks/>
            </p:cNvCxnSpPr>
            <p:nvPr/>
          </p:nvCxnSpPr>
          <p:spPr>
            <a:xfrm>
              <a:off x="4507077" y="5862878"/>
              <a:ext cx="583844" cy="556"/>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3DD56E07-3173-7F43-B16B-D5B73BD1A592}"/>
                </a:ext>
              </a:extLst>
            </p:cNvPr>
            <p:cNvCxnSpPr>
              <a:cxnSpLocks/>
            </p:cNvCxnSpPr>
            <p:nvPr/>
          </p:nvCxnSpPr>
          <p:spPr>
            <a:xfrm flipV="1">
              <a:off x="6529136" y="5859259"/>
              <a:ext cx="560333" cy="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44322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fade">
                                      <p:cBhvr>
                                        <p:cTn id="7" dur="500"/>
                                        <p:tgtEl>
                                          <p:spTgt spid="63"/>
                                        </p:tgtEl>
                                      </p:cBhvr>
                                    </p:animEffect>
                                  </p:childTnLst>
                                </p:cTn>
                              </p:par>
                              <p:par>
                                <p:cTn id="8" presetID="10" presetClass="exit" presetSubtype="0" fill="hold"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66"/>
                                        </p:tgtEl>
                                      </p:cBhvr>
                                    </p:animEffect>
                                    <p:set>
                                      <p:cBhvr>
                                        <p:cTn id="15" dur="1" fill="hold">
                                          <p:stCondLst>
                                            <p:cond delay="499"/>
                                          </p:stCondLst>
                                        </p:cTn>
                                        <p:tgtEl>
                                          <p:spTgt spid="66"/>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xit" presetSubtype="0" fill="hold" nodeType="withEffect">
                                  <p:stCondLst>
                                    <p:cond delay="0"/>
                                  </p:stCondLst>
                                  <p:childTnLst>
                                    <p:animEffect transition="out" filter="fade">
                                      <p:cBhvr>
                                        <p:cTn id="20" dur="500"/>
                                        <p:tgtEl>
                                          <p:spTgt spid="57"/>
                                        </p:tgtEl>
                                      </p:cBhvr>
                                    </p:animEffect>
                                    <p:set>
                                      <p:cBhvr>
                                        <p:cTn id="21" dur="1" fill="hold">
                                          <p:stCondLst>
                                            <p:cond delay="499"/>
                                          </p:stCondLst>
                                        </p:cTn>
                                        <p:tgtEl>
                                          <p:spTgt spid="57"/>
                                        </p:tgtEl>
                                        <p:attrNameLst>
                                          <p:attrName>style.visibility</p:attrName>
                                        </p:attrNameLst>
                                      </p:cBhvr>
                                      <p:to>
                                        <p:strVal val="hidden"/>
                                      </p:to>
                                    </p:set>
                                  </p:childTnLst>
                                </p:cTn>
                              </p:par>
                              <p:par>
                                <p:cTn id="22" presetID="10" presetClass="entr" presetSubtype="0" fill="hold" nodeType="with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fade">
                                      <p:cBhvr>
                                        <p:cTn id="24" dur="500"/>
                                        <p:tgtEl>
                                          <p:spTgt spid="7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44"/>
                                        </p:tgtEl>
                                      </p:cBhvr>
                                    </p:animEffect>
                                    <p:set>
                                      <p:cBhvr>
                                        <p:cTn id="29" dur="1" fill="hold">
                                          <p:stCondLst>
                                            <p:cond delay="499"/>
                                          </p:stCondLst>
                                        </p:cTn>
                                        <p:tgtEl>
                                          <p:spTgt spid="44"/>
                                        </p:tgtEl>
                                        <p:attrNameLst>
                                          <p:attrName>style.visibility</p:attrName>
                                        </p:attrNameLst>
                                      </p:cBhvr>
                                      <p:to>
                                        <p:strVal val="hidden"/>
                                      </p:to>
                                    </p:set>
                                  </p:childTnLst>
                                </p:cTn>
                              </p:par>
                              <p:par>
                                <p:cTn id="30" presetID="10" presetClass="entr" presetSubtype="0" fill="hold" nodeType="withEffect">
                                  <p:stCondLst>
                                    <p:cond delay="0"/>
                                  </p:stCondLst>
                                  <p:childTnLst>
                                    <p:set>
                                      <p:cBhvr>
                                        <p:cTn id="31" dur="1" fill="hold">
                                          <p:stCondLst>
                                            <p:cond delay="0"/>
                                          </p:stCondLst>
                                        </p:cTn>
                                        <p:tgtEl>
                                          <p:spTgt spid="77"/>
                                        </p:tgtEl>
                                        <p:attrNameLst>
                                          <p:attrName>style.visibility</p:attrName>
                                        </p:attrNameLst>
                                      </p:cBhvr>
                                      <p:to>
                                        <p:strVal val="visible"/>
                                      </p:to>
                                    </p:set>
                                    <p:animEffect transition="in" filter="fade">
                                      <p:cBhvr>
                                        <p:cTn id="32"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5986B-94E5-EC47-A7C6-46BAC99A9B63}"/>
              </a:ext>
            </a:extLst>
          </p:cNvPr>
          <p:cNvSpPr>
            <a:spLocks noGrp="1"/>
          </p:cNvSpPr>
          <p:nvPr>
            <p:ph type="title"/>
          </p:nvPr>
        </p:nvSpPr>
        <p:spPr/>
        <p:txBody>
          <a:bodyPr/>
          <a:lstStyle/>
          <a:p>
            <a:r>
              <a:rPr lang="en-US" dirty="0"/>
              <a:t>Recap: What are the key parameters in pump failure pathophysiology? </a:t>
            </a:r>
          </a:p>
        </p:txBody>
      </p:sp>
      <p:sp>
        <p:nvSpPr>
          <p:cNvPr id="3" name="Content Placeholder 2">
            <a:extLst>
              <a:ext uri="{FF2B5EF4-FFF2-40B4-BE49-F238E27FC236}">
                <a16:creationId xmlns:a16="http://schemas.microsoft.com/office/drawing/2014/main" id="{BB2F9668-195A-2C4E-848C-71CE3EF549FE}"/>
              </a:ext>
            </a:extLst>
          </p:cNvPr>
          <p:cNvSpPr>
            <a:spLocks noGrp="1"/>
          </p:cNvSpPr>
          <p:nvPr>
            <p:ph idx="1"/>
          </p:nvPr>
        </p:nvSpPr>
        <p:spPr>
          <a:xfrm>
            <a:off x="838200" y="1825624"/>
            <a:ext cx="10891838" cy="4803775"/>
          </a:xfrm>
        </p:spPr>
        <p:txBody>
          <a:bodyPr>
            <a:normAutofit lnSpcReduction="10000"/>
          </a:bodyPr>
          <a:lstStyle/>
          <a:p>
            <a:pPr marL="0" indent="0">
              <a:buNone/>
            </a:pPr>
            <a:endParaRPr lang="en-US" dirty="0"/>
          </a:p>
          <a:p>
            <a:pPr marL="0" indent="0">
              <a:buNone/>
            </a:pPr>
            <a:r>
              <a:rPr lang="en-US" dirty="0"/>
              <a:t>Pump failure is ↓cardiac output: </a:t>
            </a:r>
          </a:p>
          <a:p>
            <a:pPr marL="0" indent="0">
              <a:buNone/>
            </a:pPr>
            <a:r>
              <a:rPr lang="en-US" dirty="0"/>
              <a:t>↓cardiac output =&gt; ↓ blood pressure, ↓ stroke volume (perfusion)</a:t>
            </a:r>
          </a:p>
          <a:p>
            <a:pPr marL="0" indent="0">
              <a:buNone/>
            </a:pPr>
            <a:endParaRPr lang="en-US" dirty="0"/>
          </a:p>
          <a:p>
            <a:pPr marL="0" indent="0">
              <a:buNone/>
            </a:pPr>
            <a:r>
              <a:rPr lang="en-US" dirty="0"/>
              <a:t>To compensate: </a:t>
            </a:r>
          </a:p>
          <a:p>
            <a:pPr marL="0" indent="0">
              <a:buNone/>
            </a:pPr>
            <a:r>
              <a:rPr lang="en-US" dirty="0"/>
              <a:t>↑afterload =&gt; ↑blood pressure, ↓ stroke volume (perfusion)</a:t>
            </a:r>
          </a:p>
          <a:p>
            <a:pPr marL="0" indent="0">
              <a:buNone/>
            </a:pPr>
            <a:r>
              <a:rPr lang="en-US" dirty="0"/>
              <a:t>↑heart rate =&gt; ↑ cardiac output (CO = SV x HR) </a:t>
            </a:r>
          </a:p>
          <a:p>
            <a:pPr marL="0" indent="0">
              <a:buNone/>
            </a:pPr>
            <a:endParaRPr lang="en-US" dirty="0"/>
          </a:p>
          <a:p>
            <a:pPr marL="0" indent="0">
              <a:buNone/>
            </a:pPr>
            <a:r>
              <a:rPr lang="en-US" dirty="0"/>
              <a:t>So the pump failure state is often: </a:t>
            </a:r>
          </a:p>
          <a:p>
            <a:pPr marL="0" indent="0">
              <a:buNone/>
            </a:pPr>
            <a:r>
              <a:rPr lang="en-US" dirty="0"/>
              <a:t>↓ ↓ stroke volume, ↑heart rate, BP can be high, low, or normal </a:t>
            </a:r>
          </a:p>
          <a:p>
            <a:pPr marL="0" indent="0">
              <a:buNone/>
            </a:pPr>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14332115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61B01-0D7B-F243-ADB6-AE01B6F1F701}"/>
              </a:ext>
            </a:extLst>
          </p:cNvPr>
          <p:cNvSpPr>
            <a:spLocks noGrp="1"/>
          </p:cNvSpPr>
          <p:nvPr>
            <p:ph type="title"/>
          </p:nvPr>
        </p:nvSpPr>
        <p:spPr/>
        <p:txBody>
          <a:bodyPr/>
          <a:lstStyle/>
          <a:p>
            <a:r>
              <a:rPr lang="en-US" dirty="0"/>
              <a:t>Ms. S</a:t>
            </a:r>
          </a:p>
        </p:txBody>
      </p:sp>
      <p:sp>
        <p:nvSpPr>
          <p:cNvPr id="3" name="Content Placeholder 2">
            <a:extLst>
              <a:ext uri="{FF2B5EF4-FFF2-40B4-BE49-F238E27FC236}">
                <a16:creationId xmlns:a16="http://schemas.microsoft.com/office/drawing/2014/main" id="{3C5D1409-9770-5648-9339-BBAC56BE6257}"/>
              </a:ext>
            </a:extLst>
          </p:cNvPr>
          <p:cNvSpPr>
            <a:spLocks noGrp="1"/>
          </p:cNvSpPr>
          <p:nvPr>
            <p:ph idx="1"/>
          </p:nvPr>
        </p:nvSpPr>
        <p:spPr/>
        <p:txBody>
          <a:bodyPr>
            <a:normAutofit/>
          </a:bodyPr>
          <a:lstStyle/>
          <a:p>
            <a:r>
              <a:rPr lang="en-US" dirty="0"/>
              <a:t>CO: ↓</a:t>
            </a:r>
          </a:p>
          <a:p>
            <a:r>
              <a:rPr lang="en-US" dirty="0"/>
              <a:t>Afterload: ↑ </a:t>
            </a:r>
          </a:p>
          <a:p>
            <a:endParaRPr lang="en-US" dirty="0"/>
          </a:p>
          <a:p>
            <a:r>
              <a:rPr lang="en-US" dirty="0"/>
              <a:t>BP: normal </a:t>
            </a:r>
          </a:p>
          <a:p>
            <a:r>
              <a:rPr lang="en-US" dirty="0"/>
              <a:t>HR: ↑</a:t>
            </a:r>
          </a:p>
        </p:txBody>
      </p:sp>
    </p:spTree>
    <p:extLst>
      <p:ext uri="{BB962C8B-B14F-4D97-AF65-F5344CB8AC3E}">
        <p14:creationId xmlns:p14="http://schemas.microsoft.com/office/powerpoint/2010/main" val="31579777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67076-3FE5-004E-A546-D4C46B470C57}"/>
              </a:ext>
            </a:extLst>
          </p:cNvPr>
          <p:cNvSpPr>
            <a:spLocks noGrp="1"/>
          </p:cNvSpPr>
          <p:nvPr>
            <p:ph type="title"/>
          </p:nvPr>
        </p:nvSpPr>
        <p:spPr/>
        <p:txBody>
          <a:bodyPr/>
          <a:lstStyle/>
          <a:p>
            <a:r>
              <a:rPr lang="en-US" dirty="0"/>
              <a:t>Goals for Today</a:t>
            </a:r>
          </a:p>
        </p:txBody>
      </p:sp>
      <p:sp>
        <p:nvSpPr>
          <p:cNvPr id="3" name="Content Placeholder 2">
            <a:extLst>
              <a:ext uri="{FF2B5EF4-FFF2-40B4-BE49-F238E27FC236}">
                <a16:creationId xmlns:a16="http://schemas.microsoft.com/office/drawing/2014/main" id="{8673DE0E-9AF7-C849-A29C-9037C28A8146}"/>
              </a:ext>
            </a:extLst>
          </p:cNvPr>
          <p:cNvSpPr>
            <a:spLocks noGrp="1"/>
          </p:cNvSpPr>
          <p:nvPr>
            <p:ph idx="1"/>
          </p:nvPr>
        </p:nvSpPr>
        <p:spPr/>
        <p:txBody>
          <a:bodyPr>
            <a:normAutofit fontScale="85000" lnSpcReduction="10000"/>
          </a:bodyPr>
          <a:lstStyle/>
          <a:p>
            <a:pPr marL="514350" indent="-514350">
              <a:buFont typeface="+mj-lt"/>
              <a:buAutoNum type="arabicPeriod"/>
            </a:pPr>
            <a:r>
              <a:rPr lang="en-US" dirty="0"/>
              <a:t>Who’s sick? (PGY1+)</a:t>
            </a:r>
          </a:p>
          <a:p>
            <a:pPr marL="971550" lvl="1" indent="-514350">
              <a:buFont typeface="+mj-lt"/>
              <a:buAutoNum type="romanLcPeriod"/>
            </a:pPr>
            <a:r>
              <a:rPr lang="en-US" dirty="0"/>
              <a:t>Obtain a pertinent history and physical  </a:t>
            </a:r>
          </a:p>
          <a:p>
            <a:pPr marL="971550" lvl="1" indent="-514350">
              <a:buFont typeface="+mj-lt"/>
              <a:buAutoNum type="romanLcPeriod"/>
            </a:pPr>
            <a:r>
              <a:rPr lang="en-US" dirty="0"/>
              <a:t>Interpreting vitals </a:t>
            </a:r>
          </a:p>
          <a:p>
            <a:pPr marL="457200" lvl="1" indent="0">
              <a:buNone/>
            </a:pPr>
            <a:endParaRPr lang="en-US" dirty="0"/>
          </a:p>
          <a:p>
            <a:pPr marL="514350" indent="-514350">
              <a:buFont typeface="+mj-lt"/>
              <a:buAutoNum type="arabicPeriod"/>
            </a:pPr>
            <a:r>
              <a:rPr lang="en-US" dirty="0"/>
              <a:t>Reflex labs and diagnostics (PGY1+)</a:t>
            </a:r>
          </a:p>
          <a:p>
            <a:pPr marL="514350" indent="-514350">
              <a:buFont typeface="+mj-lt"/>
              <a:buAutoNum type="arabicPeriod"/>
            </a:pPr>
            <a:endParaRPr lang="en-US" dirty="0"/>
          </a:p>
          <a:p>
            <a:pPr marL="514350" indent="-514350">
              <a:buFont typeface="+mj-lt"/>
              <a:buAutoNum type="arabicPeriod"/>
            </a:pPr>
            <a:r>
              <a:rPr lang="en-US" dirty="0"/>
              <a:t>Pathophysiology of decompensated heart failure vs cardiogenic shock (PGY1+) </a:t>
            </a:r>
          </a:p>
          <a:p>
            <a:pPr marL="514350" indent="-514350">
              <a:buFont typeface="+mj-lt"/>
              <a:buAutoNum type="arabicPeriod"/>
            </a:pPr>
            <a:endParaRPr lang="en-US" dirty="0"/>
          </a:p>
          <a:p>
            <a:pPr marL="514350" indent="-514350">
              <a:buFont typeface="+mj-lt"/>
              <a:buAutoNum type="arabicPeriod"/>
            </a:pPr>
            <a:r>
              <a:rPr lang="en-US" sz="3500" b="1" dirty="0"/>
              <a:t>Toolbox for Medical Treatment (PGY2+)</a:t>
            </a:r>
          </a:p>
          <a:p>
            <a:pPr marL="514350" indent="-514350">
              <a:buFont typeface="+mj-lt"/>
              <a:buAutoNum type="arabicPeriod"/>
            </a:pPr>
            <a:endParaRPr lang="en-US" dirty="0"/>
          </a:p>
          <a:p>
            <a:pPr marL="514350" indent="-514350">
              <a:buFont typeface="+mj-lt"/>
              <a:buAutoNum type="arabicPeriod"/>
            </a:pPr>
            <a:r>
              <a:rPr lang="en-US" dirty="0"/>
              <a:t>Advanced care in the HF/ICU (PGY2+) </a:t>
            </a:r>
          </a:p>
          <a:p>
            <a:endParaRPr lang="en-US" dirty="0"/>
          </a:p>
          <a:p>
            <a:endParaRPr lang="en-US" dirty="0"/>
          </a:p>
          <a:p>
            <a:endParaRPr lang="en-US" dirty="0"/>
          </a:p>
        </p:txBody>
      </p:sp>
    </p:spTree>
    <p:extLst>
      <p:ext uri="{BB962C8B-B14F-4D97-AF65-F5344CB8AC3E}">
        <p14:creationId xmlns:p14="http://schemas.microsoft.com/office/powerpoint/2010/main" val="15297479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DE0FD-6F69-FF4C-88C3-9F9F89580B86}"/>
              </a:ext>
            </a:extLst>
          </p:cNvPr>
          <p:cNvSpPr>
            <a:spLocks noGrp="1"/>
          </p:cNvSpPr>
          <p:nvPr>
            <p:ph type="title"/>
          </p:nvPr>
        </p:nvSpPr>
        <p:spPr/>
        <p:txBody>
          <a:bodyPr/>
          <a:lstStyle/>
          <a:p>
            <a:r>
              <a:rPr lang="en-US" dirty="0"/>
              <a:t>Medical Tools for Pump Failure</a:t>
            </a:r>
          </a:p>
        </p:txBody>
      </p:sp>
      <p:sp>
        <p:nvSpPr>
          <p:cNvPr id="4" name="Content Placeholder 3">
            <a:extLst>
              <a:ext uri="{FF2B5EF4-FFF2-40B4-BE49-F238E27FC236}">
                <a16:creationId xmlns:a16="http://schemas.microsoft.com/office/drawing/2014/main" id="{499A6A44-CD15-6144-9E22-BA66F5490C6B}"/>
              </a:ext>
            </a:extLst>
          </p:cNvPr>
          <p:cNvSpPr>
            <a:spLocks noGrp="1"/>
          </p:cNvSpPr>
          <p:nvPr>
            <p:ph sz="half" idx="1"/>
          </p:nvPr>
        </p:nvSpPr>
        <p:spPr>
          <a:xfrm>
            <a:off x="2396006" y="1939107"/>
            <a:ext cx="3115614" cy="497974"/>
          </a:xfrm>
          <a:ln>
            <a:solidFill>
              <a:schemeClr val="tx1"/>
            </a:solidFill>
          </a:ln>
        </p:spPr>
        <p:txBody>
          <a:bodyPr>
            <a:normAutofit/>
          </a:bodyPr>
          <a:lstStyle/>
          <a:p>
            <a:pPr marL="0" indent="0" algn="ctr">
              <a:spcBef>
                <a:spcPts val="0"/>
              </a:spcBef>
              <a:buNone/>
            </a:pPr>
            <a:r>
              <a:rPr lang="en-US" dirty="0"/>
              <a:t>Increase Inotropy </a:t>
            </a:r>
          </a:p>
        </p:txBody>
      </p:sp>
      <p:sp>
        <p:nvSpPr>
          <p:cNvPr id="5" name="Content Placeholder 4">
            <a:extLst>
              <a:ext uri="{FF2B5EF4-FFF2-40B4-BE49-F238E27FC236}">
                <a16:creationId xmlns:a16="http://schemas.microsoft.com/office/drawing/2014/main" id="{462A7800-BDFA-834F-940D-3B19D6CAB32F}"/>
              </a:ext>
            </a:extLst>
          </p:cNvPr>
          <p:cNvSpPr>
            <a:spLocks noGrp="1"/>
          </p:cNvSpPr>
          <p:nvPr>
            <p:ph sz="half" idx="2"/>
          </p:nvPr>
        </p:nvSpPr>
        <p:spPr>
          <a:xfrm>
            <a:off x="7161193" y="1951861"/>
            <a:ext cx="3293772" cy="497974"/>
          </a:xfrm>
          <a:ln>
            <a:solidFill>
              <a:schemeClr val="tx1"/>
            </a:solidFill>
          </a:ln>
        </p:spPr>
        <p:txBody>
          <a:bodyPr>
            <a:normAutofit/>
          </a:bodyPr>
          <a:lstStyle/>
          <a:p>
            <a:pPr marL="0" indent="0" algn="ctr">
              <a:buNone/>
            </a:pPr>
            <a:r>
              <a:rPr lang="en-US" dirty="0"/>
              <a:t>Decrease Afterload</a:t>
            </a:r>
          </a:p>
          <a:p>
            <a:endParaRPr lang="en-US" dirty="0"/>
          </a:p>
        </p:txBody>
      </p:sp>
      <p:grpSp>
        <p:nvGrpSpPr>
          <p:cNvPr id="43" name="Group 42">
            <a:extLst>
              <a:ext uri="{FF2B5EF4-FFF2-40B4-BE49-F238E27FC236}">
                <a16:creationId xmlns:a16="http://schemas.microsoft.com/office/drawing/2014/main" id="{92DB03BE-4539-FD44-AF63-8AAE59B08AAC}"/>
              </a:ext>
            </a:extLst>
          </p:cNvPr>
          <p:cNvGrpSpPr/>
          <p:nvPr/>
        </p:nvGrpSpPr>
        <p:grpSpPr>
          <a:xfrm>
            <a:off x="2008032" y="2437081"/>
            <a:ext cx="1945781" cy="733063"/>
            <a:chOff x="2008032" y="2437081"/>
            <a:chExt cx="1945781" cy="733063"/>
          </a:xfrm>
        </p:grpSpPr>
        <p:sp>
          <p:nvSpPr>
            <p:cNvPr id="12" name="TextBox 11">
              <a:extLst>
                <a:ext uri="{FF2B5EF4-FFF2-40B4-BE49-F238E27FC236}">
                  <a16:creationId xmlns:a16="http://schemas.microsoft.com/office/drawing/2014/main" id="{1B6F2416-6716-0E4C-8F1B-62394FEDE23A}"/>
                </a:ext>
              </a:extLst>
            </p:cNvPr>
            <p:cNvSpPr txBox="1"/>
            <p:nvPr/>
          </p:nvSpPr>
          <p:spPr>
            <a:xfrm>
              <a:off x="2008032" y="2800812"/>
              <a:ext cx="1854558" cy="369332"/>
            </a:xfrm>
            <a:prstGeom prst="rect">
              <a:avLst/>
            </a:prstGeom>
            <a:noFill/>
          </p:spPr>
          <p:txBody>
            <a:bodyPr wrap="square" rtlCol="0">
              <a:spAutoFit/>
            </a:bodyPr>
            <a:lstStyle/>
            <a:p>
              <a:r>
                <a:rPr lang="en-US" dirty="0"/>
                <a:t>Preload reduction</a:t>
              </a:r>
            </a:p>
          </p:txBody>
        </p:sp>
        <p:cxnSp>
          <p:nvCxnSpPr>
            <p:cNvPr id="19" name="Straight Connector 18">
              <a:extLst>
                <a:ext uri="{FF2B5EF4-FFF2-40B4-BE49-F238E27FC236}">
                  <a16:creationId xmlns:a16="http://schemas.microsoft.com/office/drawing/2014/main" id="{4166518F-5A5E-8048-A370-6EF9809530FB}"/>
                </a:ext>
              </a:extLst>
            </p:cNvPr>
            <p:cNvCxnSpPr>
              <a:stCxn id="4" idx="2"/>
              <a:endCxn id="12" idx="0"/>
            </p:cNvCxnSpPr>
            <p:nvPr/>
          </p:nvCxnSpPr>
          <p:spPr>
            <a:xfrm flipH="1">
              <a:off x="2935311" y="2437081"/>
              <a:ext cx="1018502" cy="36373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80D7C761-2BDA-1F42-BFE5-EB852B0C92D5}"/>
              </a:ext>
            </a:extLst>
          </p:cNvPr>
          <p:cNvCxnSpPr>
            <a:cxnSpLocks/>
            <a:stCxn id="36" idx="0"/>
            <a:endCxn id="4" idx="2"/>
          </p:cNvCxnSpPr>
          <p:nvPr/>
        </p:nvCxnSpPr>
        <p:spPr>
          <a:xfrm flipH="1" flipV="1">
            <a:off x="3953813" y="2437081"/>
            <a:ext cx="927279" cy="36373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1DD333B2-E30F-F746-A33F-F71AF2997DF9}"/>
              </a:ext>
            </a:extLst>
          </p:cNvPr>
          <p:cNvSpPr txBox="1"/>
          <p:nvPr/>
        </p:nvSpPr>
        <p:spPr>
          <a:xfrm>
            <a:off x="3953813" y="2800812"/>
            <a:ext cx="1854558" cy="369332"/>
          </a:xfrm>
          <a:prstGeom prst="rect">
            <a:avLst/>
          </a:prstGeom>
          <a:noFill/>
        </p:spPr>
        <p:txBody>
          <a:bodyPr wrap="square" rtlCol="0">
            <a:spAutoFit/>
          </a:bodyPr>
          <a:lstStyle/>
          <a:p>
            <a:pPr algn="ctr"/>
            <a:r>
              <a:rPr lang="en-US" dirty="0"/>
              <a:t>Inotropes</a:t>
            </a:r>
          </a:p>
        </p:txBody>
      </p:sp>
    </p:spTree>
    <p:extLst>
      <p:ext uri="{BB962C8B-B14F-4D97-AF65-F5344CB8AC3E}">
        <p14:creationId xmlns:p14="http://schemas.microsoft.com/office/powerpoint/2010/main" val="1734687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animEffect transition="in" filter="fade">
                                      <p:cBhvr>
                                        <p:cTn id="7" dur="500"/>
                                        <p:tgtEl>
                                          <p:spTgt spid="4">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bg/>
                                          </p:spTgt>
                                        </p:tgtEl>
                                        <p:attrNameLst>
                                          <p:attrName>style.visibility</p:attrName>
                                        </p:attrNameLst>
                                      </p:cBhvr>
                                      <p:to>
                                        <p:strVal val="visible"/>
                                      </p:to>
                                    </p:set>
                                    <p:animEffect transition="in" filter="fade">
                                      <p:cBhvr>
                                        <p:cTn id="15" dur="500"/>
                                        <p:tgtEl>
                                          <p:spTgt spid="5">
                                            <p:bg/>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0" end="0"/>
                                            </p:txEl>
                                          </p:spTgt>
                                        </p:tgtEl>
                                        <p:attrNameLst>
                                          <p:attrName>style.visibility</p:attrName>
                                        </p:attrNameLst>
                                      </p:cBhvr>
                                      <p:to>
                                        <p:strVal val="visible"/>
                                      </p:to>
                                    </p:set>
                                    <p:animEffect transition="in" filter="fade">
                                      <p:cBhvr>
                                        <p:cTn id="18" dur="500"/>
                                        <p:tgtEl>
                                          <p:spTgt spid="5">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uiExpand="1" build="p" animBg="1"/>
      <p:bldP spid="3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7CE73DAC-9D36-EF45-B574-B6B3424AA1DD}"/>
              </a:ext>
            </a:extLst>
          </p:cNvPr>
          <p:cNvGrpSpPr/>
          <p:nvPr/>
        </p:nvGrpSpPr>
        <p:grpSpPr>
          <a:xfrm>
            <a:off x="2849609" y="5294244"/>
            <a:ext cx="2011410" cy="870896"/>
            <a:chOff x="2849609" y="5337320"/>
            <a:chExt cx="1981883" cy="827819"/>
          </a:xfrm>
        </p:grpSpPr>
        <p:cxnSp>
          <p:nvCxnSpPr>
            <p:cNvPr id="16" name="Straight Connector 15">
              <a:extLst>
                <a:ext uri="{FF2B5EF4-FFF2-40B4-BE49-F238E27FC236}">
                  <a16:creationId xmlns:a16="http://schemas.microsoft.com/office/drawing/2014/main" id="{42B7ECDD-D91D-9941-B21A-A1B29AF5DA69}"/>
                </a:ext>
              </a:extLst>
            </p:cNvPr>
            <p:cNvCxnSpPr>
              <a:cxnSpLocks/>
            </p:cNvCxnSpPr>
            <p:nvPr/>
          </p:nvCxnSpPr>
          <p:spPr>
            <a:xfrm flipH="1">
              <a:off x="2849609" y="5337320"/>
              <a:ext cx="1957169"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D3EA1C0-A0AF-A64F-B57D-5FDC2133C8C0}"/>
                </a:ext>
              </a:extLst>
            </p:cNvPr>
            <p:cNvCxnSpPr>
              <a:cxnSpLocks/>
            </p:cNvCxnSpPr>
            <p:nvPr/>
          </p:nvCxnSpPr>
          <p:spPr>
            <a:xfrm>
              <a:off x="4831492" y="5350200"/>
              <a:ext cx="0" cy="814939"/>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1055EB0C-6F16-B644-85B6-107702755B56}"/>
              </a:ext>
            </a:extLst>
          </p:cNvPr>
          <p:cNvGrpSpPr/>
          <p:nvPr/>
        </p:nvGrpSpPr>
        <p:grpSpPr>
          <a:xfrm>
            <a:off x="2849609" y="5790401"/>
            <a:ext cx="3589828" cy="374739"/>
            <a:chOff x="2849609" y="5790401"/>
            <a:chExt cx="3589828" cy="374739"/>
          </a:xfrm>
        </p:grpSpPr>
        <p:cxnSp>
          <p:nvCxnSpPr>
            <p:cNvPr id="15" name="Straight Connector 14">
              <a:extLst>
                <a:ext uri="{FF2B5EF4-FFF2-40B4-BE49-F238E27FC236}">
                  <a16:creationId xmlns:a16="http://schemas.microsoft.com/office/drawing/2014/main" id="{A3C648B9-F9FF-534C-936B-88AC0F12FFFA}"/>
                </a:ext>
              </a:extLst>
            </p:cNvPr>
            <p:cNvCxnSpPr>
              <a:cxnSpLocks/>
            </p:cNvCxnSpPr>
            <p:nvPr/>
          </p:nvCxnSpPr>
          <p:spPr>
            <a:xfrm flipH="1">
              <a:off x="2849609" y="5790401"/>
              <a:ext cx="3589828"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D04427F-4E20-8D41-A3BB-5641512E7BB2}"/>
                </a:ext>
              </a:extLst>
            </p:cNvPr>
            <p:cNvCxnSpPr>
              <a:cxnSpLocks/>
            </p:cNvCxnSpPr>
            <p:nvPr/>
          </p:nvCxnSpPr>
          <p:spPr>
            <a:xfrm>
              <a:off x="6439437" y="5822996"/>
              <a:ext cx="0" cy="34214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84FEBCE-0E47-E444-B7C9-2B73770CD082}"/>
              </a:ext>
            </a:extLst>
          </p:cNvPr>
          <p:cNvSpPr>
            <a:spLocks noGrp="1"/>
          </p:cNvSpPr>
          <p:nvPr>
            <p:ph type="title"/>
          </p:nvPr>
        </p:nvSpPr>
        <p:spPr/>
        <p:txBody>
          <a:bodyPr/>
          <a:lstStyle/>
          <a:p>
            <a:r>
              <a:rPr lang="en-US" dirty="0"/>
              <a:t>Increasing Inotropy by Decreasing Preload:</a:t>
            </a:r>
            <a:br>
              <a:rPr lang="en-US" dirty="0"/>
            </a:br>
            <a:r>
              <a:rPr lang="en-US" dirty="0"/>
              <a:t>the Starling Curve</a:t>
            </a:r>
          </a:p>
        </p:txBody>
      </p:sp>
      <p:cxnSp>
        <p:nvCxnSpPr>
          <p:cNvPr id="4" name="Straight Arrow Connector 3">
            <a:extLst>
              <a:ext uri="{FF2B5EF4-FFF2-40B4-BE49-F238E27FC236}">
                <a16:creationId xmlns:a16="http://schemas.microsoft.com/office/drawing/2014/main" id="{0040C3A3-3A0D-2546-8557-63D6273D6CCD}"/>
              </a:ext>
            </a:extLst>
          </p:cNvPr>
          <p:cNvCxnSpPr>
            <a:cxnSpLocks/>
          </p:cNvCxnSpPr>
          <p:nvPr/>
        </p:nvCxnSpPr>
        <p:spPr>
          <a:xfrm>
            <a:off x="2849609" y="6165140"/>
            <a:ext cx="513710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6AF53D1D-7D9E-7C4C-B14A-D72B0D2C51C7}"/>
              </a:ext>
            </a:extLst>
          </p:cNvPr>
          <p:cNvCxnSpPr>
            <a:cxnSpLocks/>
          </p:cNvCxnSpPr>
          <p:nvPr/>
        </p:nvCxnSpPr>
        <p:spPr>
          <a:xfrm flipV="1">
            <a:off x="2849609" y="1628387"/>
            <a:ext cx="0" cy="4523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Arc 6">
            <a:extLst>
              <a:ext uri="{FF2B5EF4-FFF2-40B4-BE49-F238E27FC236}">
                <a16:creationId xmlns:a16="http://schemas.microsoft.com/office/drawing/2014/main" id="{DCCA08E4-BD99-7C4F-9E7E-12BF280D3538}"/>
              </a:ext>
            </a:extLst>
          </p:cNvPr>
          <p:cNvSpPr/>
          <p:nvPr/>
        </p:nvSpPr>
        <p:spPr>
          <a:xfrm>
            <a:off x="2849610" y="3129166"/>
            <a:ext cx="4979941" cy="3035976"/>
          </a:xfrm>
          <a:custGeom>
            <a:avLst/>
            <a:gdLst>
              <a:gd name="connsiteX0" fmla="*/ 1805804 w 3611609"/>
              <a:gd name="connsiteY0" fmla="*/ 0 h 2643188"/>
              <a:gd name="connsiteX1" fmla="*/ 3611609 w 3611609"/>
              <a:gd name="connsiteY1" fmla="*/ 1321594 h 2643188"/>
              <a:gd name="connsiteX2" fmla="*/ 1805805 w 3611609"/>
              <a:gd name="connsiteY2" fmla="*/ 1321594 h 2643188"/>
              <a:gd name="connsiteX3" fmla="*/ 1805804 w 3611609"/>
              <a:gd name="connsiteY3" fmla="*/ 0 h 2643188"/>
              <a:gd name="connsiteX0" fmla="*/ 1805804 w 3611609"/>
              <a:gd name="connsiteY0" fmla="*/ 0 h 2643188"/>
              <a:gd name="connsiteX1" fmla="*/ 3611609 w 3611609"/>
              <a:gd name="connsiteY1" fmla="*/ 1321594 h 2643188"/>
              <a:gd name="connsiteX0" fmla="*/ 0 w 1805805"/>
              <a:gd name="connsiteY0" fmla="*/ 0 h 1321594"/>
              <a:gd name="connsiteX1" fmla="*/ 1805805 w 1805805"/>
              <a:gd name="connsiteY1" fmla="*/ 1321594 h 1321594"/>
              <a:gd name="connsiteX2" fmla="*/ 0 w 1805805"/>
              <a:gd name="connsiteY2" fmla="*/ 0 h 1321594"/>
              <a:gd name="connsiteX0" fmla="*/ 0 w 1805805"/>
              <a:gd name="connsiteY0" fmla="*/ 0 h 1321594"/>
              <a:gd name="connsiteX1" fmla="*/ 1805805 w 1805805"/>
              <a:gd name="connsiteY1" fmla="*/ 1321594 h 1321594"/>
              <a:gd name="connsiteX0" fmla="*/ 3076302 w 4882107"/>
              <a:gd name="connsiteY0" fmla="*/ 0 h 3057525"/>
              <a:gd name="connsiteX1" fmla="*/ 4882107 w 4882107"/>
              <a:gd name="connsiteY1" fmla="*/ 1321594 h 3057525"/>
              <a:gd name="connsiteX2" fmla="*/ 3076302 w 4882107"/>
              <a:gd name="connsiteY2" fmla="*/ 0 h 3057525"/>
              <a:gd name="connsiteX0" fmla="*/ 3076302 w 4882107"/>
              <a:gd name="connsiteY0" fmla="*/ 0 h 3057525"/>
              <a:gd name="connsiteX1" fmla="*/ 13198 w 4882107"/>
              <a:gd name="connsiteY1" fmla="*/ 3057525 h 3057525"/>
              <a:gd name="connsiteX2" fmla="*/ 4882107 w 4882107"/>
              <a:gd name="connsiteY2" fmla="*/ 1321594 h 3057525"/>
              <a:gd name="connsiteX0" fmla="*/ 3085073 w 4890878"/>
              <a:gd name="connsiteY0" fmla="*/ 0 h 3057525"/>
              <a:gd name="connsiteX1" fmla="*/ 4890878 w 4890878"/>
              <a:gd name="connsiteY1" fmla="*/ 1321594 h 3057525"/>
              <a:gd name="connsiteX2" fmla="*/ 3085073 w 4890878"/>
              <a:gd name="connsiteY2" fmla="*/ 0 h 3057525"/>
              <a:gd name="connsiteX0" fmla="*/ 1613461 w 4890878"/>
              <a:gd name="connsiteY0" fmla="*/ 1857375 h 3057525"/>
              <a:gd name="connsiteX1" fmla="*/ 21969 w 4890878"/>
              <a:gd name="connsiteY1" fmla="*/ 3057525 h 3057525"/>
              <a:gd name="connsiteX2" fmla="*/ 4890878 w 4890878"/>
              <a:gd name="connsiteY2" fmla="*/ 1321594 h 3057525"/>
              <a:gd name="connsiteX0" fmla="*/ 1471612 w 3277417"/>
              <a:gd name="connsiteY0" fmla="*/ 0 h 1862193"/>
              <a:gd name="connsiteX1" fmla="*/ 3277417 w 3277417"/>
              <a:gd name="connsiteY1" fmla="*/ 1321594 h 1862193"/>
              <a:gd name="connsiteX2" fmla="*/ 1471612 w 3277417"/>
              <a:gd name="connsiteY2" fmla="*/ 0 h 1862193"/>
              <a:gd name="connsiteX0" fmla="*/ 0 w 3277417"/>
              <a:gd name="connsiteY0" fmla="*/ 1857375 h 1862193"/>
              <a:gd name="connsiteX1" fmla="*/ 608783 w 3277417"/>
              <a:gd name="connsiteY1" fmla="*/ 1514475 h 1862193"/>
              <a:gd name="connsiteX2" fmla="*/ 3277417 w 3277417"/>
              <a:gd name="connsiteY2" fmla="*/ 1321594 h 1862193"/>
              <a:gd name="connsiteX0" fmla="*/ 3043237 w 4849042"/>
              <a:gd name="connsiteY0" fmla="*/ 0 h 2987583"/>
              <a:gd name="connsiteX1" fmla="*/ 4849042 w 4849042"/>
              <a:gd name="connsiteY1" fmla="*/ 1321594 h 2987583"/>
              <a:gd name="connsiteX2" fmla="*/ 3043237 w 4849042"/>
              <a:gd name="connsiteY2" fmla="*/ 0 h 2987583"/>
              <a:gd name="connsiteX0" fmla="*/ 0 w 4849042"/>
              <a:gd name="connsiteY0" fmla="*/ 2986088 h 2987583"/>
              <a:gd name="connsiteX1" fmla="*/ 2180408 w 4849042"/>
              <a:gd name="connsiteY1" fmla="*/ 1514475 h 2987583"/>
              <a:gd name="connsiteX2" fmla="*/ 4849042 w 4849042"/>
              <a:gd name="connsiteY2" fmla="*/ 1321594 h 2987583"/>
              <a:gd name="connsiteX0" fmla="*/ 3043237 w 4849042"/>
              <a:gd name="connsiteY0" fmla="*/ 0 h 2987410"/>
              <a:gd name="connsiteX1" fmla="*/ 4849042 w 4849042"/>
              <a:gd name="connsiteY1" fmla="*/ 1321594 h 2987410"/>
              <a:gd name="connsiteX2" fmla="*/ 3043237 w 4849042"/>
              <a:gd name="connsiteY2" fmla="*/ 0 h 2987410"/>
              <a:gd name="connsiteX0" fmla="*/ 0 w 4849042"/>
              <a:gd name="connsiteY0" fmla="*/ 2986088 h 2987410"/>
              <a:gd name="connsiteX1" fmla="*/ 2323283 w 4849042"/>
              <a:gd name="connsiteY1" fmla="*/ 1300163 h 2987410"/>
              <a:gd name="connsiteX2" fmla="*/ 4849042 w 4849042"/>
              <a:gd name="connsiteY2" fmla="*/ 1321594 h 2987410"/>
              <a:gd name="connsiteX0" fmla="*/ 3043237 w 4849042"/>
              <a:gd name="connsiteY0" fmla="*/ 0 h 2987410"/>
              <a:gd name="connsiteX1" fmla="*/ 4849042 w 4849042"/>
              <a:gd name="connsiteY1" fmla="*/ 1321594 h 2987410"/>
              <a:gd name="connsiteX2" fmla="*/ 3043237 w 4849042"/>
              <a:gd name="connsiteY2" fmla="*/ 0 h 2987410"/>
              <a:gd name="connsiteX0" fmla="*/ 0 w 4849042"/>
              <a:gd name="connsiteY0" fmla="*/ 2986088 h 2987410"/>
              <a:gd name="connsiteX1" fmla="*/ 2323283 w 4849042"/>
              <a:gd name="connsiteY1" fmla="*/ 1300163 h 2987410"/>
              <a:gd name="connsiteX2" fmla="*/ 4849042 w 4849042"/>
              <a:gd name="connsiteY2" fmla="*/ 1321594 h 2987410"/>
              <a:gd name="connsiteX0" fmla="*/ 3043237 w 4849042"/>
              <a:gd name="connsiteY0" fmla="*/ 0 h 2987953"/>
              <a:gd name="connsiteX1" fmla="*/ 4849042 w 4849042"/>
              <a:gd name="connsiteY1" fmla="*/ 1321594 h 2987953"/>
              <a:gd name="connsiteX2" fmla="*/ 3043237 w 4849042"/>
              <a:gd name="connsiteY2" fmla="*/ 0 h 2987953"/>
              <a:gd name="connsiteX0" fmla="*/ 0 w 4849042"/>
              <a:gd name="connsiteY0" fmla="*/ 2986088 h 2987953"/>
              <a:gd name="connsiteX1" fmla="*/ 2323283 w 4849042"/>
              <a:gd name="connsiteY1" fmla="*/ 1300163 h 2987953"/>
              <a:gd name="connsiteX2" fmla="*/ 4849042 w 4849042"/>
              <a:gd name="connsiteY2" fmla="*/ 1321594 h 2987953"/>
              <a:gd name="connsiteX0" fmla="*/ 3043237 w 5149079"/>
              <a:gd name="connsiteY0" fmla="*/ 0 h 2987953"/>
              <a:gd name="connsiteX1" fmla="*/ 4849042 w 5149079"/>
              <a:gd name="connsiteY1" fmla="*/ 1321594 h 2987953"/>
              <a:gd name="connsiteX2" fmla="*/ 3043237 w 5149079"/>
              <a:gd name="connsiteY2" fmla="*/ 0 h 2987953"/>
              <a:gd name="connsiteX0" fmla="*/ 0 w 5149079"/>
              <a:gd name="connsiteY0" fmla="*/ 2986088 h 2987953"/>
              <a:gd name="connsiteX1" fmla="*/ 2323283 w 5149079"/>
              <a:gd name="connsiteY1" fmla="*/ 1300163 h 2987953"/>
              <a:gd name="connsiteX2" fmla="*/ 5149079 w 5149079"/>
              <a:gd name="connsiteY2" fmla="*/ 1135856 h 2987953"/>
              <a:gd name="connsiteX0" fmla="*/ 3043237 w 5149079"/>
              <a:gd name="connsiteY0" fmla="*/ 0 h 2987953"/>
              <a:gd name="connsiteX1" fmla="*/ 4849042 w 5149079"/>
              <a:gd name="connsiteY1" fmla="*/ 1321594 h 2987953"/>
              <a:gd name="connsiteX2" fmla="*/ 3043237 w 5149079"/>
              <a:gd name="connsiteY2" fmla="*/ 0 h 2987953"/>
              <a:gd name="connsiteX0" fmla="*/ 0 w 5149079"/>
              <a:gd name="connsiteY0" fmla="*/ 2986088 h 2987953"/>
              <a:gd name="connsiteX1" fmla="*/ 2323283 w 5149079"/>
              <a:gd name="connsiteY1" fmla="*/ 1300163 h 2987953"/>
              <a:gd name="connsiteX2" fmla="*/ 5149079 w 5149079"/>
              <a:gd name="connsiteY2" fmla="*/ 1135856 h 2987953"/>
              <a:gd name="connsiteX0" fmla="*/ 3043237 w 5149079"/>
              <a:gd name="connsiteY0" fmla="*/ 603295 h 3591248"/>
              <a:gd name="connsiteX1" fmla="*/ 2305867 w 5149079"/>
              <a:gd name="connsiteY1" fmla="*/ 253252 h 3591248"/>
              <a:gd name="connsiteX2" fmla="*/ 3043237 w 5149079"/>
              <a:gd name="connsiteY2" fmla="*/ 603295 h 3591248"/>
              <a:gd name="connsiteX0" fmla="*/ 0 w 5149079"/>
              <a:gd name="connsiteY0" fmla="*/ 3589383 h 3591248"/>
              <a:gd name="connsiteX1" fmla="*/ 2323283 w 5149079"/>
              <a:gd name="connsiteY1" fmla="*/ 1903458 h 3591248"/>
              <a:gd name="connsiteX2" fmla="*/ 5149079 w 5149079"/>
              <a:gd name="connsiteY2" fmla="*/ 1739151 h 3591248"/>
              <a:gd name="connsiteX0" fmla="*/ 3043237 w 5149079"/>
              <a:gd name="connsiteY0" fmla="*/ 350043 h 3337996"/>
              <a:gd name="connsiteX1" fmla="*/ 2305867 w 5149079"/>
              <a:gd name="connsiteY1" fmla="*/ 0 h 3337996"/>
              <a:gd name="connsiteX2" fmla="*/ 3043237 w 5149079"/>
              <a:gd name="connsiteY2" fmla="*/ 350043 h 3337996"/>
              <a:gd name="connsiteX0" fmla="*/ 0 w 5149079"/>
              <a:gd name="connsiteY0" fmla="*/ 3336131 h 3337996"/>
              <a:gd name="connsiteX1" fmla="*/ 2323283 w 5149079"/>
              <a:gd name="connsiteY1" fmla="*/ 1650206 h 3337996"/>
              <a:gd name="connsiteX2" fmla="*/ 5149079 w 5149079"/>
              <a:gd name="connsiteY2" fmla="*/ 1485899 h 3337996"/>
              <a:gd name="connsiteX0" fmla="*/ 3043237 w 5149079"/>
              <a:gd name="connsiteY0" fmla="*/ 0 h 2987953"/>
              <a:gd name="connsiteX1" fmla="*/ 1620067 w 5149079"/>
              <a:gd name="connsiteY1" fmla="*/ 964407 h 2987953"/>
              <a:gd name="connsiteX2" fmla="*/ 3043237 w 5149079"/>
              <a:gd name="connsiteY2" fmla="*/ 0 h 2987953"/>
              <a:gd name="connsiteX0" fmla="*/ 0 w 5149079"/>
              <a:gd name="connsiteY0" fmla="*/ 2986088 h 2987953"/>
              <a:gd name="connsiteX1" fmla="*/ 2323283 w 5149079"/>
              <a:gd name="connsiteY1" fmla="*/ 1300163 h 2987953"/>
              <a:gd name="connsiteX2" fmla="*/ 5149079 w 5149079"/>
              <a:gd name="connsiteY2" fmla="*/ 1135856 h 2987953"/>
              <a:gd name="connsiteX0" fmla="*/ 1514474 w 5149079"/>
              <a:gd name="connsiteY0" fmla="*/ 137427 h 2253842"/>
              <a:gd name="connsiteX1" fmla="*/ 1620067 w 5149079"/>
              <a:gd name="connsiteY1" fmla="*/ 230296 h 2253842"/>
              <a:gd name="connsiteX2" fmla="*/ 1514474 w 5149079"/>
              <a:gd name="connsiteY2" fmla="*/ 137427 h 2253842"/>
              <a:gd name="connsiteX0" fmla="*/ 0 w 5149079"/>
              <a:gd name="connsiteY0" fmla="*/ 2251977 h 2253842"/>
              <a:gd name="connsiteX1" fmla="*/ 2323283 w 5149079"/>
              <a:gd name="connsiteY1" fmla="*/ 566052 h 2253842"/>
              <a:gd name="connsiteX2" fmla="*/ 5149079 w 5149079"/>
              <a:gd name="connsiteY2" fmla="*/ 401745 h 2253842"/>
              <a:gd name="connsiteX0" fmla="*/ 1514474 w 5149079"/>
              <a:gd name="connsiteY0" fmla="*/ 7693 h 2124801"/>
              <a:gd name="connsiteX1" fmla="*/ 1620067 w 5149079"/>
              <a:gd name="connsiteY1" fmla="*/ 100562 h 2124801"/>
              <a:gd name="connsiteX2" fmla="*/ 1514474 w 5149079"/>
              <a:gd name="connsiteY2" fmla="*/ 7693 h 2124801"/>
              <a:gd name="connsiteX0" fmla="*/ 0 w 5149079"/>
              <a:gd name="connsiteY0" fmla="*/ 2122243 h 2124801"/>
              <a:gd name="connsiteX1" fmla="*/ 1951808 w 5149079"/>
              <a:gd name="connsiteY1" fmla="*/ 793505 h 2124801"/>
              <a:gd name="connsiteX2" fmla="*/ 5149079 w 5149079"/>
              <a:gd name="connsiteY2" fmla="*/ 272011 h 2124801"/>
              <a:gd name="connsiteX0" fmla="*/ 1514474 w 5149079"/>
              <a:gd name="connsiteY0" fmla="*/ 7693 h 2125240"/>
              <a:gd name="connsiteX1" fmla="*/ 1620067 w 5149079"/>
              <a:gd name="connsiteY1" fmla="*/ 100562 h 2125240"/>
              <a:gd name="connsiteX2" fmla="*/ 1514474 w 5149079"/>
              <a:gd name="connsiteY2" fmla="*/ 7693 h 2125240"/>
              <a:gd name="connsiteX0" fmla="*/ 0 w 5149079"/>
              <a:gd name="connsiteY0" fmla="*/ 2122243 h 2125240"/>
              <a:gd name="connsiteX1" fmla="*/ 1951808 w 5149079"/>
              <a:gd name="connsiteY1" fmla="*/ 793505 h 2125240"/>
              <a:gd name="connsiteX2" fmla="*/ 5149079 w 5149079"/>
              <a:gd name="connsiteY2" fmla="*/ 272011 h 2125240"/>
              <a:gd name="connsiteX0" fmla="*/ 1514474 w 5149079"/>
              <a:gd name="connsiteY0" fmla="*/ 0 h 2117960"/>
              <a:gd name="connsiteX1" fmla="*/ 1620067 w 5149079"/>
              <a:gd name="connsiteY1" fmla="*/ 92869 h 2117960"/>
              <a:gd name="connsiteX2" fmla="*/ 1514474 w 5149079"/>
              <a:gd name="connsiteY2" fmla="*/ 0 h 2117960"/>
              <a:gd name="connsiteX0" fmla="*/ 0 w 5149079"/>
              <a:gd name="connsiteY0" fmla="*/ 2114550 h 2117960"/>
              <a:gd name="connsiteX1" fmla="*/ 1937521 w 5149079"/>
              <a:gd name="connsiteY1" fmla="*/ 885824 h 2117960"/>
              <a:gd name="connsiteX2" fmla="*/ 5149079 w 5149079"/>
              <a:gd name="connsiteY2" fmla="*/ 264318 h 2117960"/>
              <a:gd name="connsiteX0" fmla="*/ 1514474 w 5170536"/>
              <a:gd name="connsiteY0" fmla="*/ 242891 h 2360851"/>
              <a:gd name="connsiteX1" fmla="*/ 1620067 w 5170536"/>
              <a:gd name="connsiteY1" fmla="*/ 335760 h 2360851"/>
              <a:gd name="connsiteX2" fmla="*/ 1514474 w 5170536"/>
              <a:gd name="connsiteY2" fmla="*/ 242891 h 2360851"/>
              <a:gd name="connsiteX0" fmla="*/ 0 w 5170536"/>
              <a:gd name="connsiteY0" fmla="*/ 2357441 h 2360851"/>
              <a:gd name="connsiteX1" fmla="*/ 1937521 w 5170536"/>
              <a:gd name="connsiteY1" fmla="*/ 1128715 h 2360851"/>
              <a:gd name="connsiteX2" fmla="*/ 5149079 w 5170536"/>
              <a:gd name="connsiteY2" fmla="*/ 507209 h 2360851"/>
              <a:gd name="connsiteX3" fmla="*/ 3266258 w 5170536"/>
              <a:gd name="connsiteY3" fmla="*/ 0 h 2360851"/>
              <a:gd name="connsiteX0" fmla="*/ 1514474 w 5170536"/>
              <a:gd name="connsiteY0" fmla="*/ 242891 h 2360851"/>
              <a:gd name="connsiteX1" fmla="*/ 1620067 w 5170536"/>
              <a:gd name="connsiteY1" fmla="*/ 335760 h 2360851"/>
              <a:gd name="connsiteX2" fmla="*/ 1514474 w 5170536"/>
              <a:gd name="connsiteY2" fmla="*/ 242891 h 2360851"/>
              <a:gd name="connsiteX0" fmla="*/ 0 w 5170536"/>
              <a:gd name="connsiteY0" fmla="*/ 2357441 h 2360851"/>
              <a:gd name="connsiteX1" fmla="*/ 1937521 w 5170536"/>
              <a:gd name="connsiteY1" fmla="*/ 1128715 h 2360851"/>
              <a:gd name="connsiteX2" fmla="*/ 5149079 w 5170536"/>
              <a:gd name="connsiteY2" fmla="*/ 507209 h 2360851"/>
              <a:gd name="connsiteX3" fmla="*/ 3266258 w 5170536"/>
              <a:gd name="connsiteY3" fmla="*/ 0 h 2360851"/>
              <a:gd name="connsiteX0" fmla="*/ 1514474 w 5149079"/>
              <a:gd name="connsiteY0" fmla="*/ 38211 h 2156171"/>
              <a:gd name="connsiteX1" fmla="*/ 1620067 w 5149079"/>
              <a:gd name="connsiteY1" fmla="*/ 131080 h 2156171"/>
              <a:gd name="connsiteX2" fmla="*/ 1514474 w 5149079"/>
              <a:gd name="connsiteY2" fmla="*/ 38211 h 2156171"/>
              <a:gd name="connsiteX0" fmla="*/ 0 w 5149079"/>
              <a:gd name="connsiteY0" fmla="*/ 2152761 h 2156171"/>
              <a:gd name="connsiteX1" fmla="*/ 1937521 w 5149079"/>
              <a:gd name="connsiteY1" fmla="*/ 924035 h 2156171"/>
              <a:gd name="connsiteX2" fmla="*/ 5149079 w 5149079"/>
              <a:gd name="connsiteY2" fmla="*/ 302529 h 2156171"/>
              <a:gd name="connsiteX0" fmla="*/ 1400174 w 5034779"/>
              <a:gd name="connsiteY0" fmla="*/ 38211 h 2241536"/>
              <a:gd name="connsiteX1" fmla="*/ 1505767 w 5034779"/>
              <a:gd name="connsiteY1" fmla="*/ 131080 h 2241536"/>
              <a:gd name="connsiteX2" fmla="*/ 1400174 w 5034779"/>
              <a:gd name="connsiteY2" fmla="*/ 38211 h 2241536"/>
              <a:gd name="connsiteX0" fmla="*/ 0 w 5034779"/>
              <a:gd name="connsiteY0" fmla="*/ 2238486 h 2241536"/>
              <a:gd name="connsiteX1" fmla="*/ 1823221 w 5034779"/>
              <a:gd name="connsiteY1" fmla="*/ 924035 h 2241536"/>
              <a:gd name="connsiteX2" fmla="*/ 5034779 w 5034779"/>
              <a:gd name="connsiteY2" fmla="*/ 302529 h 2241536"/>
              <a:gd name="connsiteX0" fmla="*/ 1400174 w 5034779"/>
              <a:gd name="connsiteY0" fmla="*/ 38211 h 2238486"/>
              <a:gd name="connsiteX1" fmla="*/ 1505767 w 5034779"/>
              <a:gd name="connsiteY1" fmla="*/ 131080 h 2238486"/>
              <a:gd name="connsiteX2" fmla="*/ 1400174 w 5034779"/>
              <a:gd name="connsiteY2" fmla="*/ 38211 h 2238486"/>
              <a:gd name="connsiteX0" fmla="*/ 0 w 5034779"/>
              <a:gd name="connsiteY0" fmla="*/ 2238486 h 2238486"/>
              <a:gd name="connsiteX1" fmla="*/ 1823221 w 5034779"/>
              <a:gd name="connsiteY1" fmla="*/ 924035 h 2238486"/>
              <a:gd name="connsiteX2" fmla="*/ 5034779 w 5034779"/>
              <a:gd name="connsiteY2" fmla="*/ 302529 h 2238486"/>
              <a:gd name="connsiteX0" fmla="*/ 1400174 w 5463404"/>
              <a:gd name="connsiteY0" fmla="*/ 0 h 2200275"/>
              <a:gd name="connsiteX1" fmla="*/ 1505767 w 5463404"/>
              <a:gd name="connsiteY1" fmla="*/ 92869 h 2200275"/>
              <a:gd name="connsiteX2" fmla="*/ 1400174 w 5463404"/>
              <a:gd name="connsiteY2" fmla="*/ 0 h 2200275"/>
              <a:gd name="connsiteX0" fmla="*/ 0 w 5463404"/>
              <a:gd name="connsiteY0" fmla="*/ 2200275 h 2200275"/>
              <a:gd name="connsiteX1" fmla="*/ 1823221 w 5463404"/>
              <a:gd name="connsiteY1" fmla="*/ 885824 h 2200275"/>
              <a:gd name="connsiteX2" fmla="*/ 5463404 w 5463404"/>
              <a:gd name="connsiteY2" fmla="*/ 407193 h 2200275"/>
              <a:gd name="connsiteX0" fmla="*/ 1400174 w 5510836"/>
              <a:gd name="connsiteY0" fmla="*/ 0 h 2200275"/>
              <a:gd name="connsiteX1" fmla="*/ 1505767 w 5510836"/>
              <a:gd name="connsiteY1" fmla="*/ 92869 h 2200275"/>
              <a:gd name="connsiteX2" fmla="*/ 1400174 w 5510836"/>
              <a:gd name="connsiteY2" fmla="*/ 0 h 2200275"/>
              <a:gd name="connsiteX0" fmla="*/ 0 w 5510836"/>
              <a:gd name="connsiteY0" fmla="*/ 2200275 h 2200275"/>
              <a:gd name="connsiteX1" fmla="*/ 1823221 w 5510836"/>
              <a:gd name="connsiteY1" fmla="*/ 885824 h 2200275"/>
              <a:gd name="connsiteX2" fmla="*/ 5510836 w 5510836"/>
              <a:gd name="connsiteY2" fmla="*/ 417548 h 2200275"/>
              <a:gd name="connsiteX0" fmla="*/ 1400174 w 5510836"/>
              <a:gd name="connsiteY0" fmla="*/ 0 h 2200275"/>
              <a:gd name="connsiteX1" fmla="*/ 1505767 w 5510836"/>
              <a:gd name="connsiteY1" fmla="*/ 92869 h 2200275"/>
              <a:gd name="connsiteX2" fmla="*/ 1400174 w 5510836"/>
              <a:gd name="connsiteY2" fmla="*/ 0 h 2200275"/>
              <a:gd name="connsiteX0" fmla="*/ 0 w 5510836"/>
              <a:gd name="connsiteY0" fmla="*/ 2200275 h 2200275"/>
              <a:gd name="connsiteX1" fmla="*/ 1823221 w 5510836"/>
              <a:gd name="connsiteY1" fmla="*/ 885824 h 2200275"/>
              <a:gd name="connsiteX2" fmla="*/ 5510836 w 5510836"/>
              <a:gd name="connsiteY2" fmla="*/ 417548 h 2200275"/>
              <a:gd name="connsiteX0" fmla="*/ 1400174 w 5510836"/>
              <a:gd name="connsiteY0" fmla="*/ 0 h 2200275"/>
              <a:gd name="connsiteX1" fmla="*/ 1505767 w 5510836"/>
              <a:gd name="connsiteY1" fmla="*/ 92869 h 2200275"/>
              <a:gd name="connsiteX2" fmla="*/ 1400174 w 5510836"/>
              <a:gd name="connsiteY2" fmla="*/ 0 h 2200275"/>
              <a:gd name="connsiteX0" fmla="*/ 0 w 5510836"/>
              <a:gd name="connsiteY0" fmla="*/ 2200275 h 2200275"/>
              <a:gd name="connsiteX1" fmla="*/ 1696736 w 5510836"/>
              <a:gd name="connsiteY1" fmla="*/ 834051 h 2200275"/>
              <a:gd name="connsiteX2" fmla="*/ 5510836 w 5510836"/>
              <a:gd name="connsiteY2" fmla="*/ 417548 h 2200275"/>
              <a:gd name="connsiteX0" fmla="*/ 1400174 w 5510836"/>
              <a:gd name="connsiteY0" fmla="*/ 0 h 2200275"/>
              <a:gd name="connsiteX1" fmla="*/ 1505767 w 5510836"/>
              <a:gd name="connsiteY1" fmla="*/ 92869 h 2200275"/>
              <a:gd name="connsiteX2" fmla="*/ 1400174 w 5510836"/>
              <a:gd name="connsiteY2" fmla="*/ 0 h 2200275"/>
              <a:gd name="connsiteX0" fmla="*/ 0 w 5510836"/>
              <a:gd name="connsiteY0" fmla="*/ 2200275 h 2200275"/>
              <a:gd name="connsiteX1" fmla="*/ 1696736 w 5510836"/>
              <a:gd name="connsiteY1" fmla="*/ 834051 h 2200275"/>
              <a:gd name="connsiteX2" fmla="*/ 5510836 w 5510836"/>
              <a:gd name="connsiteY2" fmla="*/ 417548 h 2200275"/>
              <a:gd name="connsiteX0" fmla="*/ 1400174 w 5510836"/>
              <a:gd name="connsiteY0" fmla="*/ 0 h 2200275"/>
              <a:gd name="connsiteX1" fmla="*/ 1505767 w 5510836"/>
              <a:gd name="connsiteY1" fmla="*/ 92869 h 2200275"/>
              <a:gd name="connsiteX2" fmla="*/ 1400174 w 5510836"/>
              <a:gd name="connsiteY2" fmla="*/ 0 h 2200275"/>
              <a:gd name="connsiteX0" fmla="*/ 0 w 5510836"/>
              <a:gd name="connsiteY0" fmla="*/ 2200275 h 2200275"/>
              <a:gd name="connsiteX1" fmla="*/ 1617682 w 5510836"/>
              <a:gd name="connsiteY1" fmla="*/ 782278 h 2200275"/>
              <a:gd name="connsiteX2" fmla="*/ 5510836 w 5510836"/>
              <a:gd name="connsiteY2" fmla="*/ 417548 h 2200275"/>
            </a:gdLst>
            <a:ahLst/>
            <a:cxnLst>
              <a:cxn ang="0">
                <a:pos x="connsiteX0" y="connsiteY0"/>
              </a:cxn>
              <a:cxn ang="0">
                <a:pos x="connsiteX1" y="connsiteY1"/>
              </a:cxn>
              <a:cxn ang="0">
                <a:pos x="connsiteX2" y="connsiteY2"/>
              </a:cxn>
            </a:cxnLst>
            <a:rect l="l" t="t" r="r" b="b"/>
            <a:pathLst>
              <a:path w="5510836" h="2200275" stroke="0" extrusionOk="0">
                <a:moveTo>
                  <a:pt x="1400174" y="0"/>
                </a:moveTo>
                <a:cubicBezTo>
                  <a:pt x="2397493" y="0"/>
                  <a:pt x="148455" y="1206060"/>
                  <a:pt x="1505767" y="92869"/>
                </a:cubicBezTo>
                <a:lnTo>
                  <a:pt x="1400174" y="0"/>
                </a:lnTo>
                <a:close/>
              </a:path>
              <a:path w="5510836" h="2200275" fill="none">
                <a:moveTo>
                  <a:pt x="0" y="2200275"/>
                </a:moveTo>
                <a:cubicBezTo>
                  <a:pt x="123282" y="2034201"/>
                  <a:pt x="734210" y="1396641"/>
                  <a:pt x="1617682" y="782278"/>
                </a:cubicBezTo>
                <a:cubicBezTo>
                  <a:pt x="2906330" y="-203559"/>
                  <a:pt x="4781810" y="28708"/>
                  <a:pt x="5510836" y="417548"/>
                </a:cubicBezTo>
              </a:path>
            </a:pathLst>
          </a:cu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Arc 6">
            <a:extLst>
              <a:ext uri="{FF2B5EF4-FFF2-40B4-BE49-F238E27FC236}">
                <a16:creationId xmlns:a16="http://schemas.microsoft.com/office/drawing/2014/main" id="{188E53D1-05A4-984A-B9E7-677C98A059CF}"/>
              </a:ext>
            </a:extLst>
          </p:cNvPr>
          <p:cNvSpPr/>
          <p:nvPr/>
        </p:nvSpPr>
        <p:spPr>
          <a:xfrm>
            <a:off x="2849609" y="5077027"/>
            <a:ext cx="3795890" cy="1088114"/>
          </a:xfrm>
          <a:custGeom>
            <a:avLst/>
            <a:gdLst>
              <a:gd name="connsiteX0" fmla="*/ 1805804 w 3611609"/>
              <a:gd name="connsiteY0" fmla="*/ 0 h 2643188"/>
              <a:gd name="connsiteX1" fmla="*/ 3611609 w 3611609"/>
              <a:gd name="connsiteY1" fmla="*/ 1321594 h 2643188"/>
              <a:gd name="connsiteX2" fmla="*/ 1805805 w 3611609"/>
              <a:gd name="connsiteY2" fmla="*/ 1321594 h 2643188"/>
              <a:gd name="connsiteX3" fmla="*/ 1805804 w 3611609"/>
              <a:gd name="connsiteY3" fmla="*/ 0 h 2643188"/>
              <a:gd name="connsiteX0" fmla="*/ 1805804 w 3611609"/>
              <a:gd name="connsiteY0" fmla="*/ 0 h 2643188"/>
              <a:gd name="connsiteX1" fmla="*/ 3611609 w 3611609"/>
              <a:gd name="connsiteY1" fmla="*/ 1321594 h 2643188"/>
              <a:gd name="connsiteX0" fmla="*/ 0 w 1805805"/>
              <a:gd name="connsiteY0" fmla="*/ 0 h 1321594"/>
              <a:gd name="connsiteX1" fmla="*/ 1805805 w 1805805"/>
              <a:gd name="connsiteY1" fmla="*/ 1321594 h 1321594"/>
              <a:gd name="connsiteX2" fmla="*/ 0 w 1805805"/>
              <a:gd name="connsiteY2" fmla="*/ 0 h 1321594"/>
              <a:gd name="connsiteX0" fmla="*/ 0 w 1805805"/>
              <a:gd name="connsiteY0" fmla="*/ 0 h 1321594"/>
              <a:gd name="connsiteX1" fmla="*/ 1805805 w 1805805"/>
              <a:gd name="connsiteY1" fmla="*/ 1321594 h 1321594"/>
              <a:gd name="connsiteX0" fmla="*/ 3076302 w 4882107"/>
              <a:gd name="connsiteY0" fmla="*/ 0 h 3057525"/>
              <a:gd name="connsiteX1" fmla="*/ 4882107 w 4882107"/>
              <a:gd name="connsiteY1" fmla="*/ 1321594 h 3057525"/>
              <a:gd name="connsiteX2" fmla="*/ 3076302 w 4882107"/>
              <a:gd name="connsiteY2" fmla="*/ 0 h 3057525"/>
              <a:gd name="connsiteX0" fmla="*/ 3076302 w 4882107"/>
              <a:gd name="connsiteY0" fmla="*/ 0 h 3057525"/>
              <a:gd name="connsiteX1" fmla="*/ 13198 w 4882107"/>
              <a:gd name="connsiteY1" fmla="*/ 3057525 h 3057525"/>
              <a:gd name="connsiteX2" fmla="*/ 4882107 w 4882107"/>
              <a:gd name="connsiteY2" fmla="*/ 1321594 h 3057525"/>
              <a:gd name="connsiteX0" fmla="*/ 3085073 w 4890878"/>
              <a:gd name="connsiteY0" fmla="*/ 0 h 3057525"/>
              <a:gd name="connsiteX1" fmla="*/ 4890878 w 4890878"/>
              <a:gd name="connsiteY1" fmla="*/ 1321594 h 3057525"/>
              <a:gd name="connsiteX2" fmla="*/ 3085073 w 4890878"/>
              <a:gd name="connsiteY2" fmla="*/ 0 h 3057525"/>
              <a:gd name="connsiteX0" fmla="*/ 1613461 w 4890878"/>
              <a:gd name="connsiteY0" fmla="*/ 1857375 h 3057525"/>
              <a:gd name="connsiteX1" fmla="*/ 21969 w 4890878"/>
              <a:gd name="connsiteY1" fmla="*/ 3057525 h 3057525"/>
              <a:gd name="connsiteX2" fmla="*/ 4890878 w 4890878"/>
              <a:gd name="connsiteY2" fmla="*/ 1321594 h 3057525"/>
              <a:gd name="connsiteX0" fmla="*/ 1471612 w 3277417"/>
              <a:gd name="connsiteY0" fmla="*/ 0 h 1862193"/>
              <a:gd name="connsiteX1" fmla="*/ 3277417 w 3277417"/>
              <a:gd name="connsiteY1" fmla="*/ 1321594 h 1862193"/>
              <a:gd name="connsiteX2" fmla="*/ 1471612 w 3277417"/>
              <a:gd name="connsiteY2" fmla="*/ 0 h 1862193"/>
              <a:gd name="connsiteX0" fmla="*/ 0 w 3277417"/>
              <a:gd name="connsiteY0" fmla="*/ 1857375 h 1862193"/>
              <a:gd name="connsiteX1" fmla="*/ 608783 w 3277417"/>
              <a:gd name="connsiteY1" fmla="*/ 1514475 h 1862193"/>
              <a:gd name="connsiteX2" fmla="*/ 3277417 w 3277417"/>
              <a:gd name="connsiteY2" fmla="*/ 1321594 h 1862193"/>
              <a:gd name="connsiteX0" fmla="*/ 3043237 w 4849042"/>
              <a:gd name="connsiteY0" fmla="*/ 0 h 2987583"/>
              <a:gd name="connsiteX1" fmla="*/ 4849042 w 4849042"/>
              <a:gd name="connsiteY1" fmla="*/ 1321594 h 2987583"/>
              <a:gd name="connsiteX2" fmla="*/ 3043237 w 4849042"/>
              <a:gd name="connsiteY2" fmla="*/ 0 h 2987583"/>
              <a:gd name="connsiteX0" fmla="*/ 0 w 4849042"/>
              <a:gd name="connsiteY0" fmla="*/ 2986088 h 2987583"/>
              <a:gd name="connsiteX1" fmla="*/ 2180408 w 4849042"/>
              <a:gd name="connsiteY1" fmla="*/ 1514475 h 2987583"/>
              <a:gd name="connsiteX2" fmla="*/ 4849042 w 4849042"/>
              <a:gd name="connsiteY2" fmla="*/ 1321594 h 2987583"/>
              <a:gd name="connsiteX0" fmla="*/ 3043237 w 4849042"/>
              <a:gd name="connsiteY0" fmla="*/ 0 h 2987410"/>
              <a:gd name="connsiteX1" fmla="*/ 4849042 w 4849042"/>
              <a:gd name="connsiteY1" fmla="*/ 1321594 h 2987410"/>
              <a:gd name="connsiteX2" fmla="*/ 3043237 w 4849042"/>
              <a:gd name="connsiteY2" fmla="*/ 0 h 2987410"/>
              <a:gd name="connsiteX0" fmla="*/ 0 w 4849042"/>
              <a:gd name="connsiteY0" fmla="*/ 2986088 h 2987410"/>
              <a:gd name="connsiteX1" fmla="*/ 2323283 w 4849042"/>
              <a:gd name="connsiteY1" fmla="*/ 1300163 h 2987410"/>
              <a:gd name="connsiteX2" fmla="*/ 4849042 w 4849042"/>
              <a:gd name="connsiteY2" fmla="*/ 1321594 h 2987410"/>
              <a:gd name="connsiteX0" fmla="*/ 3043237 w 4849042"/>
              <a:gd name="connsiteY0" fmla="*/ 0 h 2987410"/>
              <a:gd name="connsiteX1" fmla="*/ 4849042 w 4849042"/>
              <a:gd name="connsiteY1" fmla="*/ 1321594 h 2987410"/>
              <a:gd name="connsiteX2" fmla="*/ 3043237 w 4849042"/>
              <a:gd name="connsiteY2" fmla="*/ 0 h 2987410"/>
              <a:gd name="connsiteX0" fmla="*/ 0 w 4849042"/>
              <a:gd name="connsiteY0" fmla="*/ 2986088 h 2987410"/>
              <a:gd name="connsiteX1" fmla="*/ 2323283 w 4849042"/>
              <a:gd name="connsiteY1" fmla="*/ 1300163 h 2987410"/>
              <a:gd name="connsiteX2" fmla="*/ 4849042 w 4849042"/>
              <a:gd name="connsiteY2" fmla="*/ 1321594 h 2987410"/>
              <a:gd name="connsiteX0" fmla="*/ 3043237 w 4849042"/>
              <a:gd name="connsiteY0" fmla="*/ 0 h 2987953"/>
              <a:gd name="connsiteX1" fmla="*/ 4849042 w 4849042"/>
              <a:gd name="connsiteY1" fmla="*/ 1321594 h 2987953"/>
              <a:gd name="connsiteX2" fmla="*/ 3043237 w 4849042"/>
              <a:gd name="connsiteY2" fmla="*/ 0 h 2987953"/>
              <a:gd name="connsiteX0" fmla="*/ 0 w 4849042"/>
              <a:gd name="connsiteY0" fmla="*/ 2986088 h 2987953"/>
              <a:gd name="connsiteX1" fmla="*/ 2323283 w 4849042"/>
              <a:gd name="connsiteY1" fmla="*/ 1300163 h 2987953"/>
              <a:gd name="connsiteX2" fmla="*/ 4849042 w 4849042"/>
              <a:gd name="connsiteY2" fmla="*/ 1321594 h 2987953"/>
              <a:gd name="connsiteX0" fmla="*/ 3043237 w 5149079"/>
              <a:gd name="connsiteY0" fmla="*/ 0 h 2987953"/>
              <a:gd name="connsiteX1" fmla="*/ 4849042 w 5149079"/>
              <a:gd name="connsiteY1" fmla="*/ 1321594 h 2987953"/>
              <a:gd name="connsiteX2" fmla="*/ 3043237 w 5149079"/>
              <a:gd name="connsiteY2" fmla="*/ 0 h 2987953"/>
              <a:gd name="connsiteX0" fmla="*/ 0 w 5149079"/>
              <a:gd name="connsiteY0" fmla="*/ 2986088 h 2987953"/>
              <a:gd name="connsiteX1" fmla="*/ 2323283 w 5149079"/>
              <a:gd name="connsiteY1" fmla="*/ 1300163 h 2987953"/>
              <a:gd name="connsiteX2" fmla="*/ 5149079 w 5149079"/>
              <a:gd name="connsiteY2" fmla="*/ 1135856 h 2987953"/>
              <a:gd name="connsiteX0" fmla="*/ 3043237 w 5149079"/>
              <a:gd name="connsiteY0" fmla="*/ 0 h 2987953"/>
              <a:gd name="connsiteX1" fmla="*/ 4849042 w 5149079"/>
              <a:gd name="connsiteY1" fmla="*/ 1321594 h 2987953"/>
              <a:gd name="connsiteX2" fmla="*/ 3043237 w 5149079"/>
              <a:gd name="connsiteY2" fmla="*/ 0 h 2987953"/>
              <a:gd name="connsiteX0" fmla="*/ 0 w 5149079"/>
              <a:gd name="connsiteY0" fmla="*/ 2986088 h 2987953"/>
              <a:gd name="connsiteX1" fmla="*/ 2323283 w 5149079"/>
              <a:gd name="connsiteY1" fmla="*/ 1300163 h 2987953"/>
              <a:gd name="connsiteX2" fmla="*/ 5149079 w 5149079"/>
              <a:gd name="connsiteY2" fmla="*/ 1135856 h 2987953"/>
              <a:gd name="connsiteX0" fmla="*/ 3043237 w 5149079"/>
              <a:gd name="connsiteY0" fmla="*/ 603295 h 3591248"/>
              <a:gd name="connsiteX1" fmla="*/ 2305867 w 5149079"/>
              <a:gd name="connsiteY1" fmla="*/ 253252 h 3591248"/>
              <a:gd name="connsiteX2" fmla="*/ 3043237 w 5149079"/>
              <a:gd name="connsiteY2" fmla="*/ 603295 h 3591248"/>
              <a:gd name="connsiteX0" fmla="*/ 0 w 5149079"/>
              <a:gd name="connsiteY0" fmla="*/ 3589383 h 3591248"/>
              <a:gd name="connsiteX1" fmla="*/ 2323283 w 5149079"/>
              <a:gd name="connsiteY1" fmla="*/ 1903458 h 3591248"/>
              <a:gd name="connsiteX2" fmla="*/ 5149079 w 5149079"/>
              <a:gd name="connsiteY2" fmla="*/ 1739151 h 3591248"/>
              <a:gd name="connsiteX0" fmla="*/ 3043237 w 5149079"/>
              <a:gd name="connsiteY0" fmla="*/ 350043 h 3337996"/>
              <a:gd name="connsiteX1" fmla="*/ 2305867 w 5149079"/>
              <a:gd name="connsiteY1" fmla="*/ 0 h 3337996"/>
              <a:gd name="connsiteX2" fmla="*/ 3043237 w 5149079"/>
              <a:gd name="connsiteY2" fmla="*/ 350043 h 3337996"/>
              <a:gd name="connsiteX0" fmla="*/ 0 w 5149079"/>
              <a:gd name="connsiteY0" fmla="*/ 3336131 h 3337996"/>
              <a:gd name="connsiteX1" fmla="*/ 2323283 w 5149079"/>
              <a:gd name="connsiteY1" fmla="*/ 1650206 h 3337996"/>
              <a:gd name="connsiteX2" fmla="*/ 5149079 w 5149079"/>
              <a:gd name="connsiteY2" fmla="*/ 1485899 h 3337996"/>
              <a:gd name="connsiteX0" fmla="*/ 3043237 w 5149079"/>
              <a:gd name="connsiteY0" fmla="*/ 0 h 2987953"/>
              <a:gd name="connsiteX1" fmla="*/ 1620067 w 5149079"/>
              <a:gd name="connsiteY1" fmla="*/ 964407 h 2987953"/>
              <a:gd name="connsiteX2" fmla="*/ 3043237 w 5149079"/>
              <a:gd name="connsiteY2" fmla="*/ 0 h 2987953"/>
              <a:gd name="connsiteX0" fmla="*/ 0 w 5149079"/>
              <a:gd name="connsiteY0" fmla="*/ 2986088 h 2987953"/>
              <a:gd name="connsiteX1" fmla="*/ 2323283 w 5149079"/>
              <a:gd name="connsiteY1" fmla="*/ 1300163 h 2987953"/>
              <a:gd name="connsiteX2" fmla="*/ 5149079 w 5149079"/>
              <a:gd name="connsiteY2" fmla="*/ 1135856 h 2987953"/>
              <a:gd name="connsiteX0" fmla="*/ 1514474 w 5149079"/>
              <a:gd name="connsiteY0" fmla="*/ 137427 h 2253842"/>
              <a:gd name="connsiteX1" fmla="*/ 1620067 w 5149079"/>
              <a:gd name="connsiteY1" fmla="*/ 230296 h 2253842"/>
              <a:gd name="connsiteX2" fmla="*/ 1514474 w 5149079"/>
              <a:gd name="connsiteY2" fmla="*/ 137427 h 2253842"/>
              <a:gd name="connsiteX0" fmla="*/ 0 w 5149079"/>
              <a:gd name="connsiteY0" fmla="*/ 2251977 h 2253842"/>
              <a:gd name="connsiteX1" fmla="*/ 2323283 w 5149079"/>
              <a:gd name="connsiteY1" fmla="*/ 566052 h 2253842"/>
              <a:gd name="connsiteX2" fmla="*/ 5149079 w 5149079"/>
              <a:gd name="connsiteY2" fmla="*/ 401745 h 2253842"/>
              <a:gd name="connsiteX0" fmla="*/ 1514474 w 5149079"/>
              <a:gd name="connsiteY0" fmla="*/ 7693 h 2124801"/>
              <a:gd name="connsiteX1" fmla="*/ 1620067 w 5149079"/>
              <a:gd name="connsiteY1" fmla="*/ 100562 h 2124801"/>
              <a:gd name="connsiteX2" fmla="*/ 1514474 w 5149079"/>
              <a:gd name="connsiteY2" fmla="*/ 7693 h 2124801"/>
              <a:gd name="connsiteX0" fmla="*/ 0 w 5149079"/>
              <a:gd name="connsiteY0" fmla="*/ 2122243 h 2124801"/>
              <a:gd name="connsiteX1" fmla="*/ 1951808 w 5149079"/>
              <a:gd name="connsiteY1" fmla="*/ 793505 h 2124801"/>
              <a:gd name="connsiteX2" fmla="*/ 5149079 w 5149079"/>
              <a:gd name="connsiteY2" fmla="*/ 272011 h 2124801"/>
              <a:gd name="connsiteX0" fmla="*/ 1514474 w 5149079"/>
              <a:gd name="connsiteY0" fmla="*/ 7693 h 2125240"/>
              <a:gd name="connsiteX1" fmla="*/ 1620067 w 5149079"/>
              <a:gd name="connsiteY1" fmla="*/ 100562 h 2125240"/>
              <a:gd name="connsiteX2" fmla="*/ 1514474 w 5149079"/>
              <a:gd name="connsiteY2" fmla="*/ 7693 h 2125240"/>
              <a:gd name="connsiteX0" fmla="*/ 0 w 5149079"/>
              <a:gd name="connsiteY0" fmla="*/ 2122243 h 2125240"/>
              <a:gd name="connsiteX1" fmla="*/ 1951808 w 5149079"/>
              <a:gd name="connsiteY1" fmla="*/ 793505 h 2125240"/>
              <a:gd name="connsiteX2" fmla="*/ 5149079 w 5149079"/>
              <a:gd name="connsiteY2" fmla="*/ 272011 h 2125240"/>
              <a:gd name="connsiteX0" fmla="*/ 1514474 w 5149079"/>
              <a:gd name="connsiteY0" fmla="*/ 0 h 2117960"/>
              <a:gd name="connsiteX1" fmla="*/ 1620067 w 5149079"/>
              <a:gd name="connsiteY1" fmla="*/ 92869 h 2117960"/>
              <a:gd name="connsiteX2" fmla="*/ 1514474 w 5149079"/>
              <a:gd name="connsiteY2" fmla="*/ 0 h 2117960"/>
              <a:gd name="connsiteX0" fmla="*/ 0 w 5149079"/>
              <a:gd name="connsiteY0" fmla="*/ 2114550 h 2117960"/>
              <a:gd name="connsiteX1" fmla="*/ 1937521 w 5149079"/>
              <a:gd name="connsiteY1" fmla="*/ 885824 h 2117960"/>
              <a:gd name="connsiteX2" fmla="*/ 5149079 w 5149079"/>
              <a:gd name="connsiteY2" fmla="*/ 264318 h 2117960"/>
              <a:gd name="connsiteX0" fmla="*/ 1514474 w 5170536"/>
              <a:gd name="connsiteY0" fmla="*/ 242891 h 2360851"/>
              <a:gd name="connsiteX1" fmla="*/ 1620067 w 5170536"/>
              <a:gd name="connsiteY1" fmla="*/ 335760 h 2360851"/>
              <a:gd name="connsiteX2" fmla="*/ 1514474 w 5170536"/>
              <a:gd name="connsiteY2" fmla="*/ 242891 h 2360851"/>
              <a:gd name="connsiteX0" fmla="*/ 0 w 5170536"/>
              <a:gd name="connsiteY0" fmla="*/ 2357441 h 2360851"/>
              <a:gd name="connsiteX1" fmla="*/ 1937521 w 5170536"/>
              <a:gd name="connsiteY1" fmla="*/ 1128715 h 2360851"/>
              <a:gd name="connsiteX2" fmla="*/ 5149079 w 5170536"/>
              <a:gd name="connsiteY2" fmla="*/ 507209 h 2360851"/>
              <a:gd name="connsiteX3" fmla="*/ 3266258 w 5170536"/>
              <a:gd name="connsiteY3" fmla="*/ 0 h 2360851"/>
              <a:gd name="connsiteX0" fmla="*/ 1514474 w 5170536"/>
              <a:gd name="connsiteY0" fmla="*/ 242891 h 2360851"/>
              <a:gd name="connsiteX1" fmla="*/ 1620067 w 5170536"/>
              <a:gd name="connsiteY1" fmla="*/ 335760 h 2360851"/>
              <a:gd name="connsiteX2" fmla="*/ 1514474 w 5170536"/>
              <a:gd name="connsiteY2" fmla="*/ 242891 h 2360851"/>
              <a:gd name="connsiteX0" fmla="*/ 0 w 5170536"/>
              <a:gd name="connsiteY0" fmla="*/ 2357441 h 2360851"/>
              <a:gd name="connsiteX1" fmla="*/ 1937521 w 5170536"/>
              <a:gd name="connsiteY1" fmla="*/ 1128715 h 2360851"/>
              <a:gd name="connsiteX2" fmla="*/ 5149079 w 5170536"/>
              <a:gd name="connsiteY2" fmla="*/ 507209 h 2360851"/>
              <a:gd name="connsiteX3" fmla="*/ 3266258 w 5170536"/>
              <a:gd name="connsiteY3" fmla="*/ 0 h 2360851"/>
              <a:gd name="connsiteX0" fmla="*/ 1514474 w 5149079"/>
              <a:gd name="connsiteY0" fmla="*/ 38211 h 2156171"/>
              <a:gd name="connsiteX1" fmla="*/ 1620067 w 5149079"/>
              <a:gd name="connsiteY1" fmla="*/ 131080 h 2156171"/>
              <a:gd name="connsiteX2" fmla="*/ 1514474 w 5149079"/>
              <a:gd name="connsiteY2" fmla="*/ 38211 h 2156171"/>
              <a:gd name="connsiteX0" fmla="*/ 0 w 5149079"/>
              <a:gd name="connsiteY0" fmla="*/ 2152761 h 2156171"/>
              <a:gd name="connsiteX1" fmla="*/ 1937521 w 5149079"/>
              <a:gd name="connsiteY1" fmla="*/ 924035 h 2156171"/>
              <a:gd name="connsiteX2" fmla="*/ 5149079 w 5149079"/>
              <a:gd name="connsiteY2" fmla="*/ 302529 h 2156171"/>
              <a:gd name="connsiteX0" fmla="*/ 1400174 w 5034779"/>
              <a:gd name="connsiteY0" fmla="*/ 38211 h 2241536"/>
              <a:gd name="connsiteX1" fmla="*/ 1505767 w 5034779"/>
              <a:gd name="connsiteY1" fmla="*/ 131080 h 2241536"/>
              <a:gd name="connsiteX2" fmla="*/ 1400174 w 5034779"/>
              <a:gd name="connsiteY2" fmla="*/ 38211 h 2241536"/>
              <a:gd name="connsiteX0" fmla="*/ 0 w 5034779"/>
              <a:gd name="connsiteY0" fmla="*/ 2238486 h 2241536"/>
              <a:gd name="connsiteX1" fmla="*/ 1823221 w 5034779"/>
              <a:gd name="connsiteY1" fmla="*/ 924035 h 2241536"/>
              <a:gd name="connsiteX2" fmla="*/ 5034779 w 5034779"/>
              <a:gd name="connsiteY2" fmla="*/ 302529 h 2241536"/>
              <a:gd name="connsiteX0" fmla="*/ 1400174 w 5034779"/>
              <a:gd name="connsiteY0" fmla="*/ 38211 h 2238486"/>
              <a:gd name="connsiteX1" fmla="*/ 1505767 w 5034779"/>
              <a:gd name="connsiteY1" fmla="*/ 131080 h 2238486"/>
              <a:gd name="connsiteX2" fmla="*/ 1400174 w 5034779"/>
              <a:gd name="connsiteY2" fmla="*/ 38211 h 2238486"/>
              <a:gd name="connsiteX0" fmla="*/ 0 w 5034779"/>
              <a:gd name="connsiteY0" fmla="*/ 2238486 h 2238486"/>
              <a:gd name="connsiteX1" fmla="*/ 1823221 w 5034779"/>
              <a:gd name="connsiteY1" fmla="*/ 924035 h 2238486"/>
              <a:gd name="connsiteX2" fmla="*/ 5034779 w 5034779"/>
              <a:gd name="connsiteY2" fmla="*/ 302529 h 2238486"/>
              <a:gd name="connsiteX0" fmla="*/ 1400174 w 5463404"/>
              <a:gd name="connsiteY0" fmla="*/ 0 h 2200275"/>
              <a:gd name="connsiteX1" fmla="*/ 1505767 w 5463404"/>
              <a:gd name="connsiteY1" fmla="*/ 92869 h 2200275"/>
              <a:gd name="connsiteX2" fmla="*/ 1400174 w 5463404"/>
              <a:gd name="connsiteY2" fmla="*/ 0 h 2200275"/>
              <a:gd name="connsiteX0" fmla="*/ 0 w 5463404"/>
              <a:gd name="connsiteY0" fmla="*/ 2200275 h 2200275"/>
              <a:gd name="connsiteX1" fmla="*/ 1823221 w 5463404"/>
              <a:gd name="connsiteY1" fmla="*/ 885824 h 2200275"/>
              <a:gd name="connsiteX2" fmla="*/ 5463404 w 5463404"/>
              <a:gd name="connsiteY2" fmla="*/ 407193 h 2200275"/>
              <a:gd name="connsiteX0" fmla="*/ 1400174 w 5510836"/>
              <a:gd name="connsiteY0" fmla="*/ 0 h 2200275"/>
              <a:gd name="connsiteX1" fmla="*/ 1505767 w 5510836"/>
              <a:gd name="connsiteY1" fmla="*/ 92869 h 2200275"/>
              <a:gd name="connsiteX2" fmla="*/ 1400174 w 5510836"/>
              <a:gd name="connsiteY2" fmla="*/ 0 h 2200275"/>
              <a:gd name="connsiteX0" fmla="*/ 0 w 5510836"/>
              <a:gd name="connsiteY0" fmla="*/ 2200275 h 2200275"/>
              <a:gd name="connsiteX1" fmla="*/ 1823221 w 5510836"/>
              <a:gd name="connsiteY1" fmla="*/ 885824 h 2200275"/>
              <a:gd name="connsiteX2" fmla="*/ 5510836 w 5510836"/>
              <a:gd name="connsiteY2" fmla="*/ 417548 h 2200275"/>
              <a:gd name="connsiteX0" fmla="*/ 1400174 w 5510836"/>
              <a:gd name="connsiteY0" fmla="*/ 0 h 2200275"/>
              <a:gd name="connsiteX1" fmla="*/ 1505767 w 5510836"/>
              <a:gd name="connsiteY1" fmla="*/ 92869 h 2200275"/>
              <a:gd name="connsiteX2" fmla="*/ 1400174 w 5510836"/>
              <a:gd name="connsiteY2" fmla="*/ 0 h 2200275"/>
              <a:gd name="connsiteX0" fmla="*/ 0 w 5510836"/>
              <a:gd name="connsiteY0" fmla="*/ 2200275 h 2200275"/>
              <a:gd name="connsiteX1" fmla="*/ 1823221 w 5510836"/>
              <a:gd name="connsiteY1" fmla="*/ 885824 h 2200275"/>
              <a:gd name="connsiteX2" fmla="*/ 5510836 w 5510836"/>
              <a:gd name="connsiteY2" fmla="*/ 417548 h 2200275"/>
              <a:gd name="connsiteX0" fmla="*/ 1400174 w 6239508"/>
              <a:gd name="connsiteY0" fmla="*/ 0 h 2200275"/>
              <a:gd name="connsiteX1" fmla="*/ 1505767 w 6239508"/>
              <a:gd name="connsiteY1" fmla="*/ 92869 h 2200275"/>
              <a:gd name="connsiteX2" fmla="*/ 1400174 w 6239508"/>
              <a:gd name="connsiteY2" fmla="*/ 0 h 2200275"/>
              <a:gd name="connsiteX0" fmla="*/ 0 w 6239508"/>
              <a:gd name="connsiteY0" fmla="*/ 2200275 h 2200275"/>
              <a:gd name="connsiteX1" fmla="*/ 1823221 w 6239508"/>
              <a:gd name="connsiteY1" fmla="*/ 885824 h 2200275"/>
              <a:gd name="connsiteX2" fmla="*/ 6239508 w 6239508"/>
              <a:gd name="connsiteY2" fmla="*/ 1110925 h 2200275"/>
              <a:gd name="connsiteX0" fmla="*/ 1400174 w 6239508"/>
              <a:gd name="connsiteY0" fmla="*/ 0 h 2200275"/>
              <a:gd name="connsiteX1" fmla="*/ 1505767 w 6239508"/>
              <a:gd name="connsiteY1" fmla="*/ 92869 h 2200275"/>
              <a:gd name="connsiteX2" fmla="*/ 1400174 w 6239508"/>
              <a:gd name="connsiteY2" fmla="*/ 0 h 2200275"/>
              <a:gd name="connsiteX0" fmla="*/ 0 w 6239508"/>
              <a:gd name="connsiteY0" fmla="*/ 2200275 h 2200275"/>
              <a:gd name="connsiteX1" fmla="*/ 1823221 w 6239508"/>
              <a:gd name="connsiteY1" fmla="*/ 885824 h 2200275"/>
              <a:gd name="connsiteX2" fmla="*/ 6239508 w 6239508"/>
              <a:gd name="connsiteY2" fmla="*/ 1110925 h 2200275"/>
              <a:gd name="connsiteX0" fmla="*/ 1400174 w 6239508"/>
              <a:gd name="connsiteY0" fmla="*/ 0 h 2200275"/>
              <a:gd name="connsiteX1" fmla="*/ 1505767 w 6239508"/>
              <a:gd name="connsiteY1" fmla="*/ 92869 h 2200275"/>
              <a:gd name="connsiteX2" fmla="*/ 1400174 w 6239508"/>
              <a:gd name="connsiteY2" fmla="*/ 0 h 2200275"/>
              <a:gd name="connsiteX0" fmla="*/ 0 w 6239508"/>
              <a:gd name="connsiteY0" fmla="*/ 2200275 h 2200275"/>
              <a:gd name="connsiteX1" fmla="*/ 1531753 w 6239508"/>
              <a:gd name="connsiteY1" fmla="*/ 712479 h 2200275"/>
              <a:gd name="connsiteX2" fmla="*/ 6239508 w 6239508"/>
              <a:gd name="connsiteY2" fmla="*/ 1110925 h 2200275"/>
              <a:gd name="connsiteX0" fmla="*/ 1400174 w 6239508"/>
              <a:gd name="connsiteY0" fmla="*/ 0 h 2200275"/>
              <a:gd name="connsiteX1" fmla="*/ 1505767 w 6239508"/>
              <a:gd name="connsiteY1" fmla="*/ 92869 h 2200275"/>
              <a:gd name="connsiteX2" fmla="*/ 1400174 w 6239508"/>
              <a:gd name="connsiteY2" fmla="*/ 0 h 2200275"/>
              <a:gd name="connsiteX0" fmla="*/ 0 w 6239508"/>
              <a:gd name="connsiteY0" fmla="*/ 2200275 h 2200275"/>
              <a:gd name="connsiteX1" fmla="*/ 1531753 w 6239508"/>
              <a:gd name="connsiteY1" fmla="*/ 712479 h 2200275"/>
              <a:gd name="connsiteX2" fmla="*/ 6239508 w 6239508"/>
              <a:gd name="connsiteY2" fmla="*/ 1110925 h 2200275"/>
              <a:gd name="connsiteX0" fmla="*/ 1400174 w 6239508"/>
              <a:gd name="connsiteY0" fmla="*/ 0 h 2200275"/>
              <a:gd name="connsiteX1" fmla="*/ 1505767 w 6239508"/>
              <a:gd name="connsiteY1" fmla="*/ 92869 h 2200275"/>
              <a:gd name="connsiteX2" fmla="*/ 1400174 w 6239508"/>
              <a:gd name="connsiteY2" fmla="*/ 0 h 2200275"/>
              <a:gd name="connsiteX0" fmla="*/ 0 w 6239508"/>
              <a:gd name="connsiteY0" fmla="*/ 2200275 h 2200275"/>
              <a:gd name="connsiteX1" fmla="*/ 1520237 w 6239508"/>
              <a:gd name="connsiteY1" fmla="*/ 671390 h 2200275"/>
              <a:gd name="connsiteX2" fmla="*/ 6239508 w 6239508"/>
              <a:gd name="connsiteY2" fmla="*/ 1110925 h 2200275"/>
              <a:gd name="connsiteX0" fmla="*/ 1400174 w 6239508"/>
              <a:gd name="connsiteY0" fmla="*/ 0 h 2200275"/>
              <a:gd name="connsiteX1" fmla="*/ 1505767 w 6239508"/>
              <a:gd name="connsiteY1" fmla="*/ 92869 h 2200275"/>
              <a:gd name="connsiteX2" fmla="*/ 1400174 w 6239508"/>
              <a:gd name="connsiteY2" fmla="*/ 0 h 2200275"/>
              <a:gd name="connsiteX0" fmla="*/ 0 w 6239508"/>
              <a:gd name="connsiteY0" fmla="*/ 2200275 h 2200275"/>
              <a:gd name="connsiteX1" fmla="*/ 1520237 w 6239508"/>
              <a:gd name="connsiteY1" fmla="*/ 671390 h 2200275"/>
              <a:gd name="connsiteX2" fmla="*/ 6239508 w 6239508"/>
              <a:gd name="connsiteY2" fmla="*/ 1110925 h 2200275"/>
              <a:gd name="connsiteX0" fmla="*/ 1400174 w 6239508"/>
              <a:gd name="connsiteY0" fmla="*/ 0 h 2200275"/>
              <a:gd name="connsiteX1" fmla="*/ 1505767 w 6239508"/>
              <a:gd name="connsiteY1" fmla="*/ 92869 h 2200275"/>
              <a:gd name="connsiteX2" fmla="*/ 1400174 w 6239508"/>
              <a:gd name="connsiteY2" fmla="*/ 0 h 2200275"/>
              <a:gd name="connsiteX0" fmla="*/ 0 w 6239508"/>
              <a:gd name="connsiteY0" fmla="*/ 2200275 h 2200275"/>
              <a:gd name="connsiteX1" fmla="*/ 1520237 w 6239508"/>
              <a:gd name="connsiteY1" fmla="*/ 671390 h 2200275"/>
              <a:gd name="connsiteX2" fmla="*/ 6239508 w 6239508"/>
              <a:gd name="connsiteY2" fmla="*/ 1110925 h 2200275"/>
              <a:gd name="connsiteX0" fmla="*/ 1400174 w 6527412"/>
              <a:gd name="connsiteY0" fmla="*/ 0 h 2200275"/>
              <a:gd name="connsiteX1" fmla="*/ 1505767 w 6527412"/>
              <a:gd name="connsiteY1" fmla="*/ 92869 h 2200275"/>
              <a:gd name="connsiteX2" fmla="*/ 1400174 w 6527412"/>
              <a:gd name="connsiteY2" fmla="*/ 0 h 2200275"/>
              <a:gd name="connsiteX0" fmla="*/ 0 w 6527412"/>
              <a:gd name="connsiteY0" fmla="*/ 2200275 h 2200275"/>
              <a:gd name="connsiteX1" fmla="*/ 1520237 w 6527412"/>
              <a:gd name="connsiteY1" fmla="*/ 671390 h 2200275"/>
              <a:gd name="connsiteX2" fmla="*/ 6527412 w 6527412"/>
              <a:gd name="connsiteY2" fmla="*/ 1840111 h 2200275"/>
              <a:gd name="connsiteX0" fmla="*/ 1400174 w 6527412"/>
              <a:gd name="connsiteY0" fmla="*/ 0 h 2200275"/>
              <a:gd name="connsiteX1" fmla="*/ 1505767 w 6527412"/>
              <a:gd name="connsiteY1" fmla="*/ 92869 h 2200275"/>
              <a:gd name="connsiteX2" fmla="*/ 1400174 w 6527412"/>
              <a:gd name="connsiteY2" fmla="*/ 0 h 2200275"/>
              <a:gd name="connsiteX0" fmla="*/ 0 w 6527412"/>
              <a:gd name="connsiteY0" fmla="*/ 2200275 h 2200275"/>
              <a:gd name="connsiteX1" fmla="*/ 1520237 w 6527412"/>
              <a:gd name="connsiteY1" fmla="*/ 671390 h 2200275"/>
              <a:gd name="connsiteX2" fmla="*/ 6527412 w 6527412"/>
              <a:gd name="connsiteY2" fmla="*/ 1840111 h 2200275"/>
              <a:gd name="connsiteX0" fmla="*/ 1400174 w 6527412"/>
              <a:gd name="connsiteY0" fmla="*/ 0 h 2200275"/>
              <a:gd name="connsiteX1" fmla="*/ 1505767 w 6527412"/>
              <a:gd name="connsiteY1" fmla="*/ 92869 h 2200275"/>
              <a:gd name="connsiteX2" fmla="*/ 1400174 w 6527412"/>
              <a:gd name="connsiteY2" fmla="*/ 0 h 2200275"/>
              <a:gd name="connsiteX0" fmla="*/ 0 w 6527412"/>
              <a:gd name="connsiteY0" fmla="*/ 2200275 h 2200275"/>
              <a:gd name="connsiteX1" fmla="*/ 1520237 w 6527412"/>
              <a:gd name="connsiteY1" fmla="*/ 671390 h 2200275"/>
              <a:gd name="connsiteX2" fmla="*/ 6527412 w 6527412"/>
              <a:gd name="connsiteY2" fmla="*/ 1840111 h 2200275"/>
              <a:gd name="connsiteX0" fmla="*/ 1400174 w 6527412"/>
              <a:gd name="connsiteY0" fmla="*/ 0 h 2200275"/>
              <a:gd name="connsiteX1" fmla="*/ 1505767 w 6527412"/>
              <a:gd name="connsiteY1" fmla="*/ 92869 h 2200275"/>
              <a:gd name="connsiteX2" fmla="*/ 1400174 w 6527412"/>
              <a:gd name="connsiteY2" fmla="*/ 0 h 2200275"/>
              <a:gd name="connsiteX0" fmla="*/ 0 w 6527412"/>
              <a:gd name="connsiteY0" fmla="*/ 2200275 h 2200275"/>
              <a:gd name="connsiteX1" fmla="*/ 1542383 w 6527412"/>
              <a:gd name="connsiteY1" fmla="*/ 801601 h 2200275"/>
              <a:gd name="connsiteX2" fmla="*/ 6527412 w 6527412"/>
              <a:gd name="connsiteY2" fmla="*/ 1840111 h 2200275"/>
              <a:gd name="connsiteX0" fmla="*/ 1400174 w 6527412"/>
              <a:gd name="connsiteY0" fmla="*/ 0 h 2200275"/>
              <a:gd name="connsiteX1" fmla="*/ 1505767 w 6527412"/>
              <a:gd name="connsiteY1" fmla="*/ 92869 h 2200275"/>
              <a:gd name="connsiteX2" fmla="*/ 1400174 w 6527412"/>
              <a:gd name="connsiteY2" fmla="*/ 0 h 2200275"/>
              <a:gd name="connsiteX0" fmla="*/ 0 w 6527412"/>
              <a:gd name="connsiteY0" fmla="*/ 2200275 h 2200275"/>
              <a:gd name="connsiteX1" fmla="*/ 1542383 w 6527412"/>
              <a:gd name="connsiteY1" fmla="*/ 801601 h 2200275"/>
              <a:gd name="connsiteX2" fmla="*/ 6527412 w 6527412"/>
              <a:gd name="connsiteY2" fmla="*/ 1840111 h 2200275"/>
            </a:gdLst>
            <a:ahLst/>
            <a:cxnLst>
              <a:cxn ang="0">
                <a:pos x="connsiteX0" y="connsiteY0"/>
              </a:cxn>
              <a:cxn ang="0">
                <a:pos x="connsiteX1" y="connsiteY1"/>
              </a:cxn>
              <a:cxn ang="0">
                <a:pos x="connsiteX2" y="connsiteY2"/>
              </a:cxn>
            </a:cxnLst>
            <a:rect l="l" t="t" r="r" b="b"/>
            <a:pathLst>
              <a:path w="6527412" h="2200275" stroke="0" extrusionOk="0">
                <a:moveTo>
                  <a:pt x="1400174" y="0"/>
                </a:moveTo>
                <a:cubicBezTo>
                  <a:pt x="2397493" y="0"/>
                  <a:pt x="148455" y="1206060"/>
                  <a:pt x="1505767" y="92869"/>
                </a:cubicBezTo>
                <a:lnTo>
                  <a:pt x="1400174" y="0"/>
                </a:lnTo>
                <a:close/>
              </a:path>
              <a:path w="6527412" h="2200275" fill="none">
                <a:moveTo>
                  <a:pt x="0" y="2200275"/>
                </a:moveTo>
                <a:cubicBezTo>
                  <a:pt x="173088" y="1925193"/>
                  <a:pt x="586045" y="1358182"/>
                  <a:pt x="1542383" y="801601"/>
                </a:cubicBezTo>
                <a:cubicBezTo>
                  <a:pt x="3138559" y="-204823"/>
                  <a:pt x="6041277" y="1017909"/>
                  <a:pt x="6527412" y="1840111"/>
                </a:cubicBezTo>
              </a:path>
            </a:pathLst>
          </a:cu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TextBox 10">
            <a:extLst>
              <a:ext uri="{FF2B5EF4-FFF2-40B4-BE49-F238E27FC236}">
                <a16:creationId xmlns:a16="http://schemas.microsoft.com/office/drawing/2014/main" id="{8E96D70A-CB44-F048-92A5-94D1ED3C3CA7}"/>
              </a:ext>
            </a:extLst>
          </p:cNvPr>
          <p:cNvSpPr txBox="1"/>
          <p:nvPr/>
        </p:nvSpPr>
        <p:spPr>
          <a:xfrm>
            <a:off x="3571876" y="6211912"/>
            <a:ext cx="4257676" cy="369332"/>
          </a:xfrm>
          <a:prstGeom prst="rect">
            <a:avLst/>
          </a:prstGeom>
          <a:noFill/>
        </p:spPr>
        <p:txBody>
          <a:bodyPr wrap="square" rtlCol="0">
            <a:spAutoFit/>
          </a:bodyPr>
          <a:lstStyle/>
          <a:p>
            <a:r>
              <a:rPr lang="en-US" dirty="0"/>
              <a:t>LV End Diastolic Volume (preload)</a:t>
            </a:r>
          </a:p>
        </p:txBody>
      </p:sp>
      <p:sp>
        <p:nvSpPr>
          <p:cNvPr id="12" name="TextBox 11">
            <a:extLst>
              <a:ext uri="{FF2B5EF4-FFF2-40B4-BE49-F238E27FC236}">
                <a16:creationId xmlns:a16="http://schemas.microsoft.com/office/drawing/2014/main" id="{F919F4A7-317A-BF4C-A8A0-2C577C525D62}"/>
              </a:ext>
            </a:extLst>
          </p:cNvPr>
          <p:cNvSpPr txBox="1"/>
          <p:nvPr/>
        </p:nvSpPr>
        <p:spPr>
          <a:xfrm rot="16200000">
            <a:off x="1731702" y="3237032"/>
            <a:ext cx="1753826" cy="369332"/>
          </a:xfrm>
          <a:prstGeom prst="rect">
            <a:avLst/>
          </a:prstGeom>
          <a:noFill/>
        </p:spPr>
        <p:txBody>
          <a:bodyPr wrap="square" rtlCol="0">
            <a:spAutoFit/>
          </a:bodyPr>
          <a:lstStyle/>
          <a:p>
            <a:r>
              <a:rPr lang="en-US" dirty="0"/>
              <a:t>Stroke Volume</a:t>
            </a:r>
          </a:p>
        </p:txBody>
      </p:sp>
      <p:sp>
        <p:nvSpPr>
          <p:cNvPr id="13" name="TextBox 12">
            <a:extLst>
              <a:ext uri="{FF2B5EF4-FFF2-40B4-BE49-F238E27FC236}">
                <a16:creationId xmlns:a16="http://schemas.microsoft.com/office/drawing/2014/main" id="{FA1709AC-5904-A046-A45A-79C2FCF06AD0}"/>
              </a:ext>
            </a:extLst>
          </p:cNvPr>
          <p:cNvSpPr txBox="1"/>
          <p:nvPr/>
        </p:nvSpPr>
        <p:spPr>
          <a:xfrm>
            <a:off x="7986713" y="3417123"/>
            <a:ext cx="1557337" cy="369332"/>
          </a:xfrm>
          <a:prstGeom prst="rect">
            <a:avLst/>
          </a:prstGeom>
          <a:noFill/>
        </p:spPr>
        <p:txBody>
          <a:bodyPr wrap="square" rtlCol="0">
            <a:spAutoFit/>
          </a:bodyPr>
          <a:lstStyle/>
          <a:p>
            <a:r>
              <a:rPr lang="en-US" dirty="0"/>
              <a:t>Normal heart </a:t>
            </a:r>
          </a:p>
        </p:txBody>
      </p:sp>
      <p:sp>
        <p:nvSpPr>
          <p:cNvPr id="14" name="TextBox 13">
            <a:extLst>
              <a:ext uri="{FF2B5EF4-FFF2-40B4-BE49-F238E27FC236}">
                <a16:creationId xmlns:a16="http://schemas.microsoft.com/office/drawing/2014/main" id="{BF5D0704-1EBB-9C4C-9E15-11BF4E820EEF}"/>
              </a:ext>
            </a:extLst>
          </p:cNvPr>
          <p:cNvSpPr txBox="1"/>
          <p:nvPr/>
        </p:nvSpPr>
        <p:spPr>
          <a:xfrm>
            <a:off x="6645499" y="5468071"/>
            <a:ext cx="2550016" cy="369332"/>
          </a:xfrm>
          <a:prstGeom prst="rect">
            <a:avLst/>
          </a:prstGeom>
          <a:noFill/>
        </p:spPr>
        <p:txBody>
          <a:bodyPr wrap="square" rtlCol="0">
            <a:spAutoFit/>
          </a:bodyPr>
          <a:lstStyle/>
          <a:p>
            <a:r>
              <a:rPr lang="en-US" dirty="0"/>
              <a:t>Congestive Pump failure</a:t>
            </a:r>
          </a:p>
        </p:txBody>
      </p:sp>
      <p:sp>
        <p:nvSpPr>
          <p:cNvPr id="3" name="Diamond 2">
            <a:extLst>
              <a:ext uri="{FF2B5EF4-FFF2-40B4-BE49-F238E27FC236}">
                <a16:creationId xmlns:a16="http://schemas.microsoft.com/office/drawing/2014/main" id="{860EC5E2-A441-3F47-9815-7E721ED5006D}"/>
              </a:ext>
            </a:extLst>
          </p:cNvPr>
          <p:cNvSpPr/>
          <p:nvPr/>
        </p:nvSpPr>
        <p:spPr>
          <a:xfrm flipV="1">
            <a:off x="6336406" y="5687602"/>
            <a:ext cx="206062" cy="226369"/>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6281E048-1B77-464F-9AF2-9BD32C33055B}"/>
              </a:ext>
            </a:extLst>
          </p:cNvPr>
          <p:cNvSpPr txBox="1"/>
          <p:nvPr/>
        </p:nvSpPr>
        <p:spPr>
          <a:xfrm>
            <a:off x="2476774" y="5611142"/>
            <a:ext cx="539608" cy="369332"/>
          </a:xfrm>
          <a:prstGeom prst="rect">
            <a:avLst/>
          </a:prstGeom>
          <a:noFill/>
        </p:spPr>
        <p:txBody>
          <a:bodyPr wrap="square" rtlCol="0">
            <a:spAutoFit/>
          </a:bodyPr>
          <a:lstStyle/>
          <a:p>
            <a:r>
              <a:rPr lang="en-US" dirty="0"/>
              <a:t>sv</a:t>
            </a:r>
            <a:r>
              <a:rPr lang="en-US" baseline="-25000" dirty="0"/>
              <a:t>1</a:t>
            </a:r>
            <a:endParaRPr lang="en-US" dirty="0"/>
          </a:p>
        </p:txBody>
      </p:sp>
      <p:sp>
        <p:nvSpPr>
          <p:cNvPr id="28" name="TextBox 27">
            <a:extLst>
              <a:ext uri="{FF2B5EF4-FFF2-40B4-BE49-F238E27FC236}">
                <a16:creationId xmlns:a16="http://schemas.microsoft.com/office/drawing/2014/main" id="{3D896159-57C6-FF42-8015-0F456496D798}"/>
              </a:ext>
            </a:extLst>
          </p:cNvPr>
          <p:cNvSpPr txBox="1"/>
          <p:nvPr/>
        </p:nvSpPr>
        <p:spPr>
          <a:xfrm>
            <a:off x="2478828" y="5098363"/>
            <a:ext cx="539608" cy="369332"/>
          </a:xfrm>
          <a:prstGeom prst="rect">
            <a:avLst/>
          </a:prstGeom>
          <a:noFill/>
        </p:spPr>
        <p:txBody>
          <a:bodyPr wrap="square" rtlCol="0">
            <a:spAutoFit/>
          </a:bodyPr>
          <a:lstStyle/>
          <a:p>
            <a:r>
              <a:rPr lang="en-US" dirty="0"/>
              <a:t>sv</a:t>
            </a:r>
            <a:r>
              <a:rPr lang="en-US" baseline="-25000" dirty="0"/>
              <a:t>2</a:t>
            </a:r>
            <a:endParaRPr lang="en-US" dirty="0"/>
          </a:p>
        </p:txBody>
      </p:sp>
      <p:cxnSp>
        <p:nvCxnSpPr>
          <p:cNvPr id="29" name="Straight Arrow Connector 28">
            <a:extLst>
              <a:ext uri="{FF2B5EF4-FFF2-40B4-BE49-F238E27FC236}">
                <a16:creationId xmlns:a16="http://schemas.microsoft.com/office/drawing/2014/main" id="{20FD2CC2-9545-8546-A5FA-D657321FDCD4}"/>
              </a:ext>
            </a:extLst>
          </p:cNvPr>
          <p:cNvCxnSpPr>
            <a:cxnSpLocks/>
          </p:cNvCxnSpPr>
          <p:nvPr/>
        </p:nvCxnSpPr>
        <p:spPr>
          <a:xfrm flipV="1">
            <a:off x="2702249" y="5467694"/>
            <a:ext cx="0" cy="219908"/>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2404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500"/>
                                        <p:tgtEl>
                                          <p:spTgt spid="27"/>
                                        </p:tgtEl>
                                      </p:cBhvr>
                                    </p:animEffect>
                                  </p:childTnLst>
                                </p:cTn>
                              </p:par>
                            </p:childTnLst>
                          </p:cTn>
                        </p:par>
                      </p:childTnLst>
                    </p:cTn>
                  </p:par>
                  <p:par>
                    <p:cTn id="22" fill="hold">
                      <p:stCondLst>
                        <p:cond delay="indefinite"/>
                      </p:stCondLst>
                      <p:childTnLst>
                        <p:par>
                          <p:cTn id="23" fill="hold">
                            <p:stCondLst>
                              <p:cond delay="0"/>
                            </p:stCondLst>
                            <p:childTnLst>
                              <p:par>
                                <p:cTn id="24" presetID="0" presetClass="path" presetSubtype="0" accel="50000" decel="50000" fill="hold" grpId="0" nodeType="clickEffect">
                                  <p:stCondLst>
                                    <p:cond delay="0"/>
                                  </p:stCondLst>
                                  <p:childTnLst>
                                    <p:animMotion origin="layout" path="M 5E-6 -3.33333E-6 C -0.00807 -0.00879 -0.01602 -0.01643 -0.02722 -0.025 C -0.0388 -0.03379 -0.05507 -0.04537 -0.06744 -0.05231 C -0.07981 -0.05949 -0.08971 -0.06412 -0.10092 -0.06736 C -0.11172 -0.07014 -0.12188 -0.07199 -0.13269 -0.07338 " pathEditMode="relative" rAng="0" ptsTypes="AAAAA">
                                      <p:cBhvr>
                                        <p:cTn id="25" dur="2000" fill="hold"/>
                                        <p:tgtEl>
                                          <p:spTgt spid="3"/>
                                        </p:tgtEl>
                                        <p:attrNameLst>
                                          <p:attrName>ppt_x</p:attrName>
                                          <p:attrName>ppt_y</p:attrName>
                                        </p:attrNameLst>
                                      </p:cBhvr>
                                      <p:rCtr x="-6641" y="-3681"/>
                                    </p:animMotion>
                                  </p:childTnLst>
                                </p:cTn>
                              </p:par>
                            </p:childTnLst>
                          </p:cTn>
                        </p:par>
                        <p:par>
                          <p:cTn id="26" fill="hold">
                            <p:stCondLst>
                              <p:cond delay="2000"/>
                            </p:stCondLst>
                            <p:childTnLst>
                              <p:par>
                                <p:cTn id="27" presetID="10" presetClass="entr" presetSubtype="0" fill="hold" nodeType="after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500"/>
                                        <p:tgtEl>
                                          <p:spTgt spid="28"/>
                                        </p:tgtEl>
                                      </p:cBhvr>
                                    </p:animEffect>
                                  </p:childTnLst>
                                </p:cTn>
                              </p:par>
                              <p:par>
                                <p:cTn id="33" presetID="10" presetClass="entr" presetSubtype="0"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p:bldP spid="3" grpId="0" animBg="1"/>
      <p:bldP spid="3" grpId="1" animBg="1"/>
      <p:bldP spid="27" grpId="0"/>
      <p:bldP spid="2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DE0FD-6F69-FF4C-88C3-9F9F89580B86}"/>
              </a:ext>
            </a:extLst>
          </p:cNvPr>
          <p:cNvSpPr>
            <a:spLocks noGrp="1"/>
          </p:cNvSpPr>
          <p:nvPr>
            <p:ph type="title"/>
          </p:nvPr>
        </p:nvSpPr>
        <p:spPr/>
        <p:txBody>
          <a:bodyPr/>
          <a:lstStyle/>
          <a:p>
            <a:r>
              <a:rPr lang="en-US" dirty="0"/>
              <a:t>Medical Tools for Preload Reduction</a:t>
            </a:r>
          </a:p>
        </p:txBody>
      </p:sp>
      <p:sp>
        <p:nvSpPr>
          <p:cNvPr id="4" name="Content Placeholder 3">
            <a:extLst>
              <a:ext uri="{FF2B5EF4-FFF2-40B4-BE49-F238E27FC236}">
                <a16:creationId xmlns:a16="http://schemas.microsoft.com/office/drawing/2014/main" id="{499A6A44-CD15-6144-9E22-BA66F5490C6B}"/>
              </a:ext>
            </a:extLst>
          </p:cNvPr>
          <p:cNvSpPr>
            <a:spLocks noGrp="1"/>
          </p:cNvSpPr>
          <p:nvPr>
            <p:ph sz="half" idx="1"/>
          </p:nvPr>
        </p:nvSpPr>
        <p:spPr>
          <a:xfrm>
            <a:off x="2396006" y="1939107"/>
            <a:ext cx="3115614" cy="497974"/>
          </a:xfrm>
          <a:ln>
            <a:solidFill>
              <a:schemeClr val="tx1"/>
            </a:solidFill>
          </a:ln>
        </p:spPr>
        <p:txBody>
          <a:bodyPr>
            <a:normAutofit/>
          </a:bodyPr>
          <a:lstStyle/>
          <a:p>
            <a:pPr marL="0" indent="0" algn="ctr">
              <a:spcBef>
                <a:spcPts val="0"/>
              </a:spcBef>
              <a:buNone/>
            </a:pPr>
            <a:r>
              <a:rPr lang="en-US" dirty="0"/>
              <a:t>Increase Inotropy </a:t>
            </a:r>
          </a:p>
        </p:txBody>
      </p:sp>
      <p:sp>
        <p:nvSpPr>
          <p:cNvPr id="5" name="Content Placeholder 4">
            <a:extLst>
              <a:ext uri="{FF2B5EF4-FFF2-40B4-BE49-F238E27FC236}">
                <a16:creationId xmlns:a16="http://schemas.microsoft.com/office/drawing/2014/main" id="{462A7800-BDFA-834F-940D-3B19D6CAB32F}"/>
              </a:ext>
            </a:extLst>
          </p:cNvPr>
          <p:cNvSpPr>
            <a:spLocks noGrp="1"/>
          </p:cNvSpPr>
          <p:nvPr>
            <p:ph sz="half" idx="2"/>
          </p:nvPr>
        </p:nvSpPr>
        <p:spPr>
          <a:xfrm>
            <a:off x="7161193" y="1951861"/>
            <a:ext cx="3293772" cy="497974"/>
          </a:xfrm>
          <a:ln>
            <a:solidFill>
              <a:schemeClr val="tx1"/>
            </a:solidFill>
          </a:ln>
        </p:spPr>
        <p:txBody>
          <a:bodyPr>
            <a:normAutofit/>
          </a:bodyPr>
          <a:lstStyle/>
          <a:p>
            <a:pPr marL="0" indent="0" algn="ctr">
              <a:buNone/>
            </a:pPr>
            <a:r>
              <a:rPr lang="en-US" dirty="0"/>
              <a:t>Decrease Afterload</a:t>
            </a:r>
          </a:p>
          <a:p>
            <a:endParaRPr lang="en-US" dirty="0"/>
          </a:p>
        </p:txBody>
      </p:sp>
      <p:sp>
        <p:nvSpPr>
          <p:cNvPr id="6" name="TextBox 5">
            <a:extLst>
              <a:ext uri="{FF2B5EF4-FFF2-40B4-BE49-F238E27FC236}">
                <a16:creationId xmlns:a16="http://schemas.microsoft.com/office/drawing/2014/main" id="{CF862D29-406F-0241-A546-E7FB3336FDCE}"/>
              </a:ext>
            </a:extLst>
          </p:cNvPr>
          <p:cNvSpPr txBox="1"/>
          <p:nvPr/>
        </p:nvSpPr>
        <p:spPr>
          <a:xfrm>
            <a:off x="1137633" y="3506729"/>
            <a:ext cx="1051775" cy="369332"/>
          </a:xfrm>
          <a:prstGeom prst="rect">
            <a:avLst/>
          </a:prstGeom>
          <a:noFill/>
          <a:ln>
            <a:solidFill>
              <a:schemeClr val="tx1"/>
            </a:solidFill>
          </a:ln>
        </p:spPr>
        <p:txBody>
          <a:bodyPr wrap="square" rtlCol="0">
            <a:spAutoFit/>
          </a:bodyPr>
          <a:lstStyle/>
          <a:p>
            <a:pPr algn="ctr"/>
            <a:r>
              <a:rPr lang="en-US" dirty="0"/>
              <a:t>Diuresis</a:t>
            </a:r>
          </a:p>
        </p:txBody>
      </p:sp>
      <p:sp>
        <p:nvSpPr>
          <p:cNvPr id="11" name="Left Bracket 10">
            <a:extLst>
              <a:ext uri="{FF2B5EF4-FFF2-40B4-BE49-F238E27FC236}">
                <a16:creationId xmlns:a16="http://schemas.microsoft.com/office/drawing/2014/main" id="{3A39B8D8-63FC-0E4B-B548-F18870137361}"/>
              </a:ext>
            </a:extLst>
          </p:cNvPr>
          <p:cNvSpPr/>
          <p:nvPr/>
        </p:nvSpPr>
        <p:spPr>
          <a:xfrm rot="5400000">
            <a:off x="2747783" y="2183656"/>
            <a:ext cx="272020" cy="2140040"/>
          </a:xfrm>
          <a:prstGeom prst="lef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43" name="Group 42">
            <a:extLst>
              <a:ext uri="{FF2B5EF4-FFF2-40B4-BE49-F238E27FC236}">
                <a16:creationId xmlns:a16="http://schemas.microsoft.com/office/drawing/2014/main" id="{92DB03BE-4539-FD44-AF63-8AAE59B08AAC}"/>
              </a:ext>
            </a:extLst>
          </p:cNvPr>
          <p:cNvGrpSpPr/>
          <p:nvPr/>
        </p:nvGrpSpPr>
        <p:grpSpPr>
          <a:xfrm>
            <a:off x="2008032" y="2437081"/>
            <a:ext cx="1945781" cy="733063"/>
            <a:chOff x="2008032" y="2437081"/>
            <a:chExt cx="1945781" cy="733063"/>
          </a:xfrm>
        </p:grpSpPr>
        <p:sp>
          <p:nvSpPr>
            <p:cNvPr id="12" name="TextBox 11">
              <a:extLst>
                <a:ext uri="{FF2B5EF4-FFF2-40B4-BE49-F238E27FC236}">
                  <a16:creationId xmlns:a16="http://schemas.microsoft.com/office/drawing/2014/main" id="{1B6F2416-6716-0E4C-8F1B-62394FEDE23A}"/>
                </a:ext>
              </a:extLst>
            </p:cNvPr>
            <p:cNvSpPr txBox="1"/>
            <p:nvPr/>
          </p:nvSpPr>
          <p:spPr>
            <a:xfrm>
              <a:off x="2008032" y="2800812"/>
              <a:ext cx="1854558" cy="369332"/>
            </a:xfrm>
            <a:prstGeom prst="rect">
              <a:avLst/>
            </a:prstGeom>
            <a:noFill/>
          </p:spPr>
          <p:txBody>
            <a:bodyPr wrap="square" rtlCol="0">
              <a:spAutoFit/>
            </a:bodyPr>
            <a:lstStyle/>
            <a:p>
              <a:r>
                <a:rPr lang="en-US" dirty="0"/>
                <a:t>Preload reduction</a:t>
              </a:r>
            </a:p>
          </p:txBody>
        </p:sp>
        <p:cxnSp>
          <p:nvCxnSpPr>
            <p:cNvPr id="19" name="Straight Connector 18">
              <a:extLst>
                <a:ext uri="{FF2B5EF4-FFF2-40B4-BE49-F238E27FC236}">
                  <a16:creationId xmlns:a16="http://schemas.microsoft.com/office/drawing/2014/main" id="{4166518F-5A5E-8048-A370-6EF9809530FB}"/>
                </a:ext>
              </a:extLst>
            </p:cNvPr>
            <p:cNvCxnSpPr>
              <a:stCxn id="4" idx="2"/>
              <a:endCxn id="12" idx="0"/>
            </p:cNvCxnSpPr>
            <p:nvPr/>
          </p:nvCxnSpPr>
          <p:spPr>
            <a:xfrm flipH="1">
              <a:off x="2935311" y="2437081"/>
              <a:ext cx="1018502" cy="36373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80D7C761-2BDA-1F42-BFE5-EB852B0C92D5}"/>
              </a:ext>
            </a:extLst>
          </p:cNvPr>
          <p:cNvCxnSpPr>
            <a:cxnSpLocks/>
            <a:stCxn id="36" idx="0"/>
            <a:endCxn id="4" idx="2"/>
          </p:cNvCxnSpPr>
          <p:nvPr/>
        </p:nvCxnSpPr>
        <p:spPr>
          <a:xfrm flipH="1" flipV="1">
            <a:off x="3953813" y="2437081"/>
            <a:ext cx="2362847" cy="213547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CDEE98C-87CF-0540-A227-5A96C35C2476}"/>
              </a:ext>
            </a:extLst>
          </p:cNvPr>
          <p:cNvSpPr txBox="1"/>
          <p:nvPr/>
        </p:nvSpPr>
        <p:spPr>
          <a:xfrm>
            <a:off x="2673437" y="3506623"/>
            <a:ext cx="1763332" cy="369332"/>
          </a:xfrm>
          <a:prstGeom prst="rect">
            <a:avLst/>
          </a:prstGeom>
          <a:noFill/>
          <a:ln>
            <a:solidFill>
              <a:schemeClr val="tx1"/>
            </a:solidFill>
          </a:ln>
        </p:spPr>
        <p:txBody>
          <a:bodyPr wrap="square" rtlCol="0">
            <a:spAutoFit/>
          </a:bodyPr>
          <a:lstStyle/>
          <a:p>
            <a:pPr algn="ctr"/>
            <a:r>
              <a:rPr lang="en-US" dirty="0" err="1"/>
              <a:t>Venodilators</a:t>
            </a:r>
            <a:endParaRPr lang="en-US" dirty="0"/>
          </a:p>
        </p:txBody>
      </p:sp>
      <p:sp>
        <p:nvSpPr>
          <p:cNvPr id="36" name="TextBox 35">
            <a:extLst>
              <a:ext uri="{FF2B5EF4-FFF2-40B4-BE49-F238E27FC236}">
                <a16:creationId xmlns:a16="http://schemas.microsoft.com/office/drawing/2014/main" id="{1DD333B2-E30F-F746-A33F-F71AF2997DF9}"/>
              </a:ext>
            </a:extLst>
          </p:cNvPr>
          <p:cNvSpPr txBox="1"/>
          <p:nvPr/>
        </p:nvSpPr>
        <p:spPr>
          <a:xfrm>
            <a:off x="5389381" y="4572553"/>
            <a:ext cx="1854558" cy="369332"/>
          </a:xfrm>
          <a:prstGeom prst="rect">
            <a:avLst/>
          </a:prstGeom>
          <a:noFill/>
        </p:spPr>
        <p:txBody>
          <a:bodyPr wrap="square" rtlCol="0">
            <a:spAutoFit/>
          </a:bodyPr>
          <a:lstStyle/>
          <a:p>
            <a:pPr algn="ctr"/>
            <a:r>
              <a:rPr lang="en-US" dirty="0"/>
              <a:t>Inotropes</a:t>
            </a:r>
          </a:p>
        </p:txBody>
      </p:sp>
    </p:spTree>
    <p:extLst>
      <p:ext uri="{BB962C8B-B14F-4D97-AF65-F5344CB8AC3E}">
        <p14:creationId xmlns:p14="http://schemas.microsoft.com/office/powerpoint/2010/main" val="2128573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2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67076-3FE5-004E-A546-D4C46B470C57}"/>
              </a:ext>
            </a:extLst>
          </p:cNvPr>
          <p:cNvSpPr>
            <a:spLocks noGrp="1"/>
          </p:cNvSpPr>
          <p:nvPr>
            <p:ph type="title"/>
          </p:nvPr>
        </p:nvSpPr>
        <p:spPr/>
        <p:txBody>
          <a:bodyPr/>
          <a:lstStyle/>
          <a:p>
            <a:r>
              <a:rPr lang="en-US" dirty="0"/>
              <a:t>Goals for Today</a:t>
            </a:r>
          </a:p>
        </p:txBody>
      </p:sp>
      <p:sp>
        <p:nvSpPr>
          <p:cNvPr id="3" name="Content Placeholder 2">
            <a:extLst>
              <a:ext uri="{FF2B5EF4-FFF2-40B4-BE49-F238E27FC236}">
                <a16:creationId xmlns:a16="http://schemas.microsoft.com/office/drawing/2014/main" id="{8673DE0E-9AF7-C849-A29C-9037C28A8146}"/>
              </a:ext>
            </a:extLst>
          </p:cNvPr>
          <p:cNvSpPr>
            <a:spLocks noGrp="1"/>
          </p:cNvSpPr>
          <p:nvPr>
            <p:ph idx="1"/>
          </p:nvPr>
        </p:nvSpPr>
        <p:spPr/>
        <p:txBody>
          <a:bodyPr>
            <a:normAutofit fontScale="85000" lnSpcReduction="10000"/>
          </a:bodyPr>
          <a:lstStyle/>
          <a:p>
            <a:pPr marL="514350" indent="-514350">
              <a:buFont typeface="+mj-lt"/>
              <a:buAutoNum type="arabicPeriod"/>
            </a:pPr>
            <a:r>
              <a:rPr lang="en-US" dirty="0"/>
              <a:t>Who’s sick? (PGY1+)</a:t>
            </a:r>
          </a:p>
          <a:p>
            <a:pPr marL="971550" lvl="1" indent="-514350">
              <a:buFont typeface="+mj-lt"/>
              <a:buAutoNum type="romanLcPeriod"/>
            </a:pPr>
            <a:r>
              <a:rPr lang="en-US" dirty="0"/>
              <a:t>Obtain a pertinent history and physical  </a:t>
            </a:r>
          </a:p>
          <a:p>
            <a:pPr marL="971550" lvl="1" indent="-514350">
              <a:buFont typeface="+mj-lt"/>
              <a:buAutoNum type="romanLcPeriod"/>
            </a:pPr>
            <a:r>
              <a:rPr lang="en-US" dirty="0"/>
              <a:t>Interpreting vitals </a:t>
            </a:r>
          </a:p>
          <a:p>
            <a:pPr marL="457200" lvl="1" indent="0">
              <a:buNone/>
            </a:pPr>
            <a:endParaRPr lang="en-US" dirty="0"/>
          </a:p>
          <a:p>
            <a:pPr marL="514350" indent="-514350">
              <a:buFont typeface="+mj-lt"/>
              <a:buAutoNum type="arabicPeriod"/>
            </a:pPr>
            <a:r>
              <a:rPr lang="en-US" dirty="0"/>
              <a:t>Reflex labs and diagnostics (PGY1+)</a:t>
            </a:r>
          </a:p>
          <a:p>
            <a:pPr marL="514350" indent="-514350">
              <a:buFont typeface="+mj-lt"/>
              <a:buAutoNum type="arabicPeriod"/>
            </a:pPr>
            <a:endParaRPr lang="en-US" dirty="0"/>
          </a:p>
          <a:p>
            <a:pPr marL="514350" indent="-514350">
              <a:buFont typeface="+mj-lt"/>
              <a:buAutoNum type="arabicPeriod"/>
            </a:pPr>
            <a:r>
              <a:rPr lang="en-US" dirty="0"/>
              <a:t>Pathophysiology of decompensated heart failure vs cardiogenic shock (PGY2+) </a:t>
            </a:r>
          </a:p>
          <a:p>
            <a:pPr marL="514350" indent="-514350">
              <a:buFont typeface="+mj-lt"/>
              <a:buAutoNum type="arabicPeriod"/>
            </a:pPr>
            <a:endParaRPr lang="en-US" dirty="0"/>
          </a:p>
          <a:p>
            <a:pPr marL="514350" indent="-514350">
              <a:buFont typeface="+mj-lt"/>
              <a:buAutoNum type="arabicPeriod"/>
            </a:pPr>
            <a:r>
              <a:rPr lang="en-US" dirty="0"/>
              <a:t>Toolbox for Medical Treatment (PGY2+)</a:t>
            </a:r>
          </a:p>
          <a:p>
            <a:pPr marL="514350" indent="-514350">
              <a:buFont typeface="+mj-lt"/>
              <a:buAutoNum type="arabicPeriod"/>
            </a:pPr>
            <a:endParaRPr lang="en-US" dirty="0"/>
          </a:p>
          <a:p>
            <a:pPr marL="514350" indent="-514350">
              <a:buFont typeface="+mj-lt"/>
              <a:buAutoNum type="arabicPeriod"/>
            </a:pPr>
            <a:r>
              <a:rPr lang="en-US" dirty="0"/>
              <a:t>Advanced care in the HF/ICU (PGY2+) </a:t>
            </a:r>
          </a:p>
          <a:p>
            <a:endParaRPr lang="en-US" dirty="0"/>
          </a:p>
          <a:p>
            <a:endParaRPr lang="en-US" dirty="0"/>
          </a:p>
          <a:p>
            <a:endParaRPr lang="en-US" dirty="0"/>
          </a:p>
        </p:txBody>
      </p:sp>
    </p:spTree>
    <p:extLst>
      <p:ext uri="{BB962C8B-B14F-4D97-AF65-F5344CB8AC3E}">
        <p14:creationId xmlns:p14="http://schemas.microsoft.com/office/powerpoint/2010/main" val="19325557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A6E07-097A-C14A-817C-D5390C97A545}"/>
              </a:ext>
            </a:extLst>
          </p:cNvPr>
          <p:cNvSpPr>
            <a:spLocks noGrp="1"/>
          </p:cNvSpPr>
          <p:nvPr>
            <p:ph type="title"/>
          </p:nvPr>
        </p:nvSpPr>
        <p:spPr>
          <a:xfrm>
            <a:off x="838200" y="365125"/>
            <a:ext cx="11049000" cy="1325563"/>
          </a:xfrm>
        </p:spPr>
        <p:txBody>
          <a:bodyPr/>
          <a:lstStyle/>
          <a:p>
            <a:r>
              <a:rPr lang="en-US" dirty="0"/>
              <a:t>Medical Tools for Preload Reduction: </a:t>
            </a:r>
            <a:br>
              <a:rPr lang="en-US" dirty="0"/>
            </a:br>
            <a:r>
              <a:rPr lang="en-US" dirty="0"/>
              <a:t>diuretics </a:t>
            </a:r>
          </a:p>
        </p:txBody>
      </p:sp>
      <p:pic>
        <p:nvPicPr>
          <p:cNvPr id="7" name="Content Placeholder 6">
            <a:extLst>
              <a:ext uri="{FF2B5EF4-FFF2-40B4-BE49-F238E27FC236}">
                <a16:creationId xmlns:a16="http://schemas.microsoft.com/office/drawing/2014/main" id="{1E01C84D-A9CE-1042-98C4-BC35B9DAD860}"/>
              </a:ext>
            </a:extLst>
          </p:cNvPr>
          <p:cNvPicPr>
            <a:picLocks noGrp="1" noChangeAspect="1"/>
          </p:cNvPicPr>
          <p:nvPr>
            <p:ph sz="half" idx="2"/>
          </p:nvPr>
        </p:nvPicPr>
        <p:blipFill>
          <a:blip r:embed="rId3"/>
          <a:stretch>
            <a:fillRect/>
          </a:stretch>
        </p:blipFill>
        <p:spPr>
          <a:xfrm>
            <a:off x="6172200" y="1749932"/>
            <a:ext cx="5181600" cy="4102672"/>
          </a:xfrm>
        </p:spPr>
      </p:pic>
      <p:grpSp>
        <p:nvGrpSpPr>
          <p:cNvPr id="3" name="Group 2">
            <a:extLst>
              <a:ext uri="{FF2B5EF4-FFF2-40B4-BE49-F238E27FC236}">
                <a16:creationId xmlns:a16="http://schemas.microsoft.com/office/drawing/2014/main" id="{B4CE1E49-D5AE-3146-B1CD-7D6DB6E5B1FA}"/>
              </a:ext>
            </a:extLst>
          </p:cNvPr>
          <p:cNvGrpSpPr/>
          <p:nvPr/>
        </p:nvGrpSpPr>
        <p:grpSpPr>
          <a:xfrm>
            <a:off x="8857130" y="5145741"/>
            <a:ext cx="1214717" cy="461665"/>
            <a:chOff x="8857130" y="5145741"/>
            <a:chExt cx="1214717" cy="461665"/>
          </a:xfrm>
        </p:grpSpPr>
        <p:sp>
          <p:nvSpPr>
            <p:cNvPr id="8" name="TextBox 7">
              <a:extLst>
                <a:ext uri="{FF2B5EF4-FFF2-40B4-BE49-F238E27FC236}">
                  <a16:creationId xmlns:a16="http://schemas.microsoft.com/office/drawing/2014/main" id="{996B45CE-4ECC-F148-B873-B8CDE3291618}"/>
                </a:ext>
              </a:extLst>
            </p:cNvPr>
            <p:cNvSpPr txBox="1"/>
            <p:nvPr/>
          </p:nvSpPr>
          <p:spPr>
            <a:xfrm>
              <a:off x="8857130" y="5145741"/>
              <a:ext cx="918882" cy="461665"/>
            </a:xfrm>
            <a:prstGeom prst="rect">
              <a:avLst/>
            </a:prstGeom>
            <a:noFill/>
          </p:spPr>
          <p:txBody>
            <a:bodyPr wrap="square" rtlCol="0">
              <a:spAutoFit/>
            </a:bodyPr>
            <a:lstStyle/>
            <a:p>
              <a:r>
                <a:rPr lang="en-US" sz="1200" dirty="0">
                  <a:solidFill>
                    <a:srgbClr val="00B050"/>
                  </a:solidFill>
                </a:rPr>
                <a:t>Vasopressin antagonists </a:t>
              </a:r>
            </a:p>
          </p:txBody>
        </p:sp>
        <p:cxnSp>
          <p:nvCxnSpPr>
            <p:cNvPr id="10" name="Straight Arrow Connector 9">
              <a:extLst>
                <a:ext uri="{FF2B5EF4-FFF2-40B4-BE49-F238E27FC236}">
                  <a16:creationId xmlns:a16="http://schemas.microsoft.com/office/drawing/2014/main" id="{8DBA2BC4-7FE5-A44D-92CC-2F0869168F19}"/>
                </a:ext>
              </a:extLst>
            </p:cNvPr>
            <p:cNvCxnSpPr>
              <a:cxnSpLocks/>
            </p:cNvCxnSpPr>
            <p:nvPr/>
          </p:nvCxnSpPr>
          <p:spPr>
            <a:xfrm flipV="1">
              <a:off x="9731188" y="5145742"/>
              <a:ext cx="340659" cy="112058"/>
            </a:xfrm>
            <a:prstGeom prst="straightConnector1">
              <a:avLst/>
            </a:prstGeom>
            <a:ln>
              <a:solidFill>
                <a:schemeClr val="tx1"/>
              </a:solidFill>
              <a:tailEnd type="triangle" w="sm" len="med"/>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9B233C53-894B-9643-A776-A015F1648077}"/>
              </a:ext>
            </a:extLst>
          </p:cNvPr>
          <p:cNvSpPr txBox="1"/>
          <p:nvPr/>
        </p:nvSpPr>
        <p:spPr>
          <a:xfrm>
            <a:off x="6144768" y="2414016"/>
            <a:ext cx="5065776" cy="369332"/>
          </a:xfrm>
          <a:prstGeom prst="rect">
            <a:avLst/>
          </a:prstGeom>
          <a:noFill/>
        </p:spPr>
        <p:txBody>
          <a:bodyPr wrap="square" rtlCol="0">
            <a:spAutoFit/>
          </a:bodyPr>
          <a:lstStyle/>
          <a:p>
            <a:r>
              <a:rPr lang="en-US" dirty="0"/>
              <a:t>1) diuretic choice </a:t>
            </a:r>
          </a:p>
        </p:txBody>
      </p:sp>
      <p:sp>
        <p:nvSpPr>
          <p:cNvPr id="15" name="TextBox 14">
            <a:extLst>
              <a:ext uri="{FF2B5EF4-FFF2-40B4-BE49-F238E27FC236}">
                <a16:creationId xmlns:a16="http://schemas.microsoft.com/office/drawing/2014/main" id="{02C2B4AD-147A-164B-9F02-327797AAB37A}"/>
              </a:ext>
            </a:extLst>
          </p:cNvPr>
          <p:cNvSpPr txBox="1"/>
          <p:nvPr/>
        </p:nvSpPr>
        <p:spPr>
          <a:xfrm>
            <a:off x="6172200" y="3042618"/>
            <a:ext cx="5065776" cy="369332"/>
          </a:xfrm>
          <a:prstGeom prst="rect">
            <a:avLst/>
          </a:prstGeom>
          <a:noFill/>
        </p:spPr>
        <p:txBody>
          <a:bodyPr wrap="square" rtlCol="0">
            <a:spAutoFit/>
          </a:bodyPr>
          <a:lstStyle/>
          <a:p>
            <a:r>
              <a:rPr lang="en-US" dirty="0"/>
              <a:t>2) continuous vs intermittent infusion </a:t>
            </a:r>
          </a:p>
        </p:txBody>
      </p:sp>
      <p:sp>
        <p:nvSpPr>
          <p:cNvPr id="17" name="TextBox 16">
            <a:extLst>
              <a:ext uri="{FF2B5EF4-FFF2-40B4-BE49-F238E27FC236}">
                <a16:creationId xmlns:a16="http://schemas.microsoft.com/office/drawing/2014/main" id="{AE000609-AB14-764A-8946-E6B4B905F901}"/>
              </a:ext>
            </a:extLst>
          </p:cNvPr>
          <p:cNvSpPr txBox="1"/>
          <p:nvPr/>
        </p:nvSpPr>
        <p:spPr>
          <a:xfrm>
            <a:off x="6172200" y="3671220"/>
            <a:ext cx="5065776" cy="369332"/>
          </a:xfrm>
          <a:prstGeom prst="rect">
            <a:avLst/>
          </a:prstGeom>
          <a:noFill/>
        </p:spPr>
        <p:txBody>
          <a:bodyPr wrap="square" rtlCol="0">
            <a:spAutoFit/>
          </a:bodyPr>
          <a:lstStyle/>
          <a:p>
            <a:r>
              <a:rPr lang="en-US" dirty="0"/>
              <a:t>3) combination diuretics </a:t>
            </a:r>
          </a:p>
        </p:txBody>
      </p:sp>
      <p:graphicFrame>
        <p:nvGraphicFramePr>
          <p:cNvPr id="21" name="Content Placeholder 13">
            <a:extLst>
              <a:ext uri="{FF2B5EF4-FFF2-40B4-BE49-F238E27FC236}">
                <a16:creationId xmlns:a16="http://schemas.microsoft.com/office/drawing/2014/main" id="{91AFAD00-F1F0-FC4F-86D1-8C67A0EB0703}"/>
              </a:ext>
            </a:extLst>
          </p:cNvPr>
          <p:cNvGraphicFramePr>
            <a:graphicFrameLocks/>
          </p:cNvGraphicFramePr>
          <p:nvPr>
            <p:extLst>
              <p:ext uri="{D42A27DB-BD31-4B8C-83A1-F6EECF244321}">
                <p14:modId xmlns:p14="http://schemas.microsoft.com/office/powerpoint/2010/main" val="2940525538"/>
              </p:ext>
            </p:extLst>
          </p:nvPr>
        </p:nvGraphicFramePr>
        <p:xfrm>
          <a:off x="347472" y="1949405"/>
          <a:ext cx="5148072" cy="4450080"/>
        </p:xfrm>
        <a:graphic>
          <a:graphicData uri="http://schemas.openxmlformats.org/drawingml/2006/table">
            <a:tbl>
              <a:tblPr firstRow="1" bandRow="1">
                <a:tableStyleId>{5C22544A-7EE6-4342-B048-85BDC9FD1C3A}</a:tableStyleId>
              </a:tblPr>
              <a:tblGrid>
                <a:gridCol w="2522555">
                  <a:extLst>
                    <a:ext uri="{9D8B030D-6E8A-4147-A177-3AD203B41FA5}">
                      <a16:colId xmlns:a16="http://schemas.microsoft.com/office/drawing/2014/main" val="2323213523"/>
                    </a:ext>
                  </a:extLst>
                </a:gridCol>
                <a:gridCol w="1544422">
                  <a:extLst>
                    <a:ext uri="{9D8B030D-6E8A-4147-A177-3AD203B41FA5}">
                      <a16:colId xmlns:a16="http://schemas.microsoft.com/office/drawing/2014/main" val="4214782311"/>
                    </a:ext>
                  </a:extLst>
                </a:gridCol>
                <a:gridCol w="1081095">
                  <a:extLst>
                    <a:ext uri="{9D8B030D-6E8A-4147-A177-3AD203B41FA5}">
                      <a16:colId xmlns:a16="http://schemas.microsoft.com/office/drawing/2014/main" val="3298739810"/>
                    </a:ext>
                  </a:extLst>
                </a:gridCol>
              </a:tblGrid>
              <a:tr h="370840">
                <a:tc>
                  <a:txBody>
                    <a:bodyPr/>
                    <a:lstStyle/>
                    <a:p>
                      <a:r>
                        <a:rPr lang="en-US" dirty="0"/>
                        <a:t>Diuretic </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r>
                        <a:rPr lang="en-US" dirty="0"/>
                        <a:t>PO Lasix Ratio</a:t>
                      </a:r>
                    </a:p>
                  </a:txBody>
                  <a:tcPr>
                    <a:lnT w="12700" cap="flat" cmpd="sng" algn="ctr">
                      <a:solidFill>
                        <a:schemeClr val="tx1"/>
                      </a:solidFill>
                      <a:prstDash val="solid"/>
                      <a:round/>
                      <a:headEnd type="none" w="med" len="med"/>
                      <a:tailEnd type="none" w="med" len="med"/>
                    </a:lnT>
                  </a:tcPr>
                </a:tc>
                <a:tc>
                  <a:txBody>
                    <a:bodyPr/>
                    <a:lstStyle/>
                    <a:p>
                      <a:r>
                        <a:rPr lang="en-US" dirty="0"/>
                        <a:t>Half Life </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667987020"/>
                  </a:ext>
                </a:extLst>
              </a:tr>
              <a:tr h="370840">
                <a:tc>
                  <a:txBody>
                    <a:bodyPr/>
                    <a:lstStyle/>
                    <a:p>
                      <a:r>
                        <a:rPr lang="en-US" dirty="0"/>
                        <a:t>Loop Diuretics</a:t>
                      </a:r>
                    </a:p>
                  </a:txBody>
                  <a:tcPr>
                    <a:lnL w="12700" cap="flat" cmpd="sng" algn="ctr">
                      <a:solidFill>
                        <a:schemeClr val="tx1"/>
                      </a:solidFill>
                      <a:prstDash val="solid"/>
                      <a:round/>
                      <a:headEnd type="none" w="med" len="med"/>
                      <a:tailEnd type="none" w="med" len="med"/>
                    </a:lnL>
                    <a:solidFill>
                      <a:srgbClr val="CFD5EA"/>
                    </a:solidFill>
                  </a:tcPr>
                </a:tc>
                <a:tc>
                  <a:txBody>
                    <a:bodyPr/>
                    <a:lstStyle/>
                    <a:p>
                      <a:endParaRPr lang="en-US" dirty="0"/>
                    </a:p>
                  </a:txBody>
                  <a:tcPr>
                    <a:solidFill>
                      <a:srgbClr val="CFD5EA"/>
                    </a:solidFill>
                  </a:tcPr>
                </a:tc>
                <a:tc>
                  <a:txBody>
                    <a:bodyPr/>
                    <a:lstStyle/>
                    <a:p>
                      <a:endParaRPr lang="en-US" dirty="0"/>
                    </a:p>
                  </a:txBody>
                  <a:tcPr>
                    <a:lnR w="12700" cap="flat" cmpd="sng" algn="ctr">
                      <a:solidFill>
                        <a:schemeClr val="tx1"/>
                      </a:solidFill>
                      <a:prstDash val="solid"/>
                      <a:round/>
                      <a:headEnd type="none" w="med" len="med"/>
                      <a:tailEnd type="none" w="med" len="med"/>
                    </a:lnR>
                    <a:solidFill>
                      <a:srgbClr val="CFD5EA"/>
                    </a:solidFill>
                  </a:tcPr>
                </a:tc>
                <a:extLst>
                  <a:ext uri="{0D108BD9-81ED-4DB2-BD59-A6C34878D82A}">
                    <a16:rowId xmlns:a16="http://schemas.microsoft.com/office/drawing/2014/main" val="1333149453"/>
                  </a:ext>
                </a:extLst>
              </a:tr>
              <a:tr h="370840">
                <a:tc>
                  <a:txBody>
                    <a:bodyPr/>
                    <a:lstStyle/>
                    <a:p>
                      <a:r>
                        <a:rPr lang="en-US" dirty="0"/>
                        <a:t>Furosemide IV</a:t>
                      </a:r>
                    </a:p>
                  </a:txBody>
                  <a:tcPr>
                    <a:lnL w="12700" cap="flat" cmpd="sng" algn="ctr">
                      <a:solidFill>
                        <a:schemeClr val="tx1"/>
                      </a:solidFill>
                      <a:prstDash val="solid"/>
                      <a:round/>
                      <a:headEnd type="none" w="med" len="med"/>
                      <a:tailEnd type="none" w="med" len="med"/>
                    </a:lnL>
                    <a:noFill/>
                  </a:tcPr>
                </a:tc>
                <a:tc>
                  <a:txBody>
                    <a:bodyPr/>
                    <a:lstStyle/>
                    <a:p>
                      <a:r>
                        <a:rPr lang="en-US" dirty="0"/>
                        <a:t>20:40</a:t>
                      </a:r>
                    </a:p>
                  </a:txBody>
                  <a:tcPr>
                    <a:noFill/>
                  </a:tcPr>
                </a:tc>
                <a:tc>
                  <a:txBody>
                    <a:bodyPr/>
                    <a:lstStyle/>
                    <a:p>
                      <a:r>
                        <a:rPr lang="en-US" dirty="0"/>
                        <a:t>2 </a:t>
                      </a:r>
                      <a:r>
                        <a:rPr lang="en-US" dirty="0" err="1"/>
                        <a:t>hrs</a:t>
                      </a:r>
                      <a:endParaRPr lang="en-US" dirty="0"/>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2173027058"/>
                  </a:ext>
                </a:extLst>
              </a:tr>
              <a:tr h="370840">
                <a:tc>
                  <a:txBody>
                    <a:bodyPr/>
                    <a:lstStyle/>
                    <a:p>
                      <a:r>
                        <a:rPr lang="en-US" dirty="0"/>
                        <a:t>Bumetanide IV</a:t>
                      </a:r>
                    </a:p>
                  </a:txBody>
                  <a:tcPr>
                    <a:lnL w="12700" cap="flat" cmpd="sng" algn="ctr">
                      <a:solidFill>
                        <a:schemeClr val="tx1"/>
                      </a:solidFill>
                      <a:prstDash val="solid"/>
                      <a:round/>
                      <a:headEnd type="none" w="med" len="med"/>
                      <a:tailEnd type="none" w="med" len="med"/>
                    </a:lnL>
                    <a:noFill/>
                  </a:tcPr>
                </a:tc>
                <a:tc>
                  <a:txBody>
                    <a:bodyPr/>
                    <a:lstStyle/>
                    <a:p>
                      <a:r>
                        <a:rPr lang="en-US" dirty="0"/>
                        <a:t>1:40</a:t>
                      </a:r>
                    </a:p>
                  </a:txBody>
                  <a:tcPr>
                    <a:noFill/>
                  </a:tcPr>
                </a:tc>
                <a:tc>
                  <a:txBody>
                    <a:bodyPr/>
                    <a:lstStyle/>
                    <a:p>
                      <a:r>
                        <a:rPr lang="en-US" dirty="0"/>
                        <a:t>4-6 </a:t>
                      </a:r>
                      <a:r>
                        <a:rPr lang="en-US" dirty="0" err="1"/>
                        <a:t>hrs</a:t>
                      </a:r>
                      <a:endParaRPr lang="en-US" dirty="0"/>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3528931293"/>
                  </a:ext>
                </a:extLst>
              </a:tr>
              <a:tr h="370840">
                <a:tc>
                  <a:txBody>
                    <a:bodyPr/>
                    <a:lstStyle/>
                    <a:p>
                      <a:r>
                        <a:rPr lang="en-US" dirty="0"/>
                        <a:t>Torsemide </a:t>
                      </a:r>
                    </a:p>
                  </a:txBody>
                  <a:tcPr>
                    <a:lnL w="12700" cap="flat" cmpd="sng" algn="ctr">
                      <a:solidFill>
                        <a:schemeClr val="tx1"/>
                      </a:solidFill>
                      <a:prstDash val="solid"/>
                      <a:round/>
                      <a:headEnd type="none" w="med" len="med"/>
                      <a:tailEnd type="none" w="med" len="med"/>
                    </a:lnL>
                    <a:noFill/>
                  </a:tcPr>
                </a:tc>
                <a:tc>
                  <a:txBody>
                    <a:bodyPr/>
                    <a:lstStyle/>
                    <a:p>
                      <a:r>
                        <a:rPr lang="en-US" dirty="0"/>
                        <a:t>10-20:40 </a:t>
                      </a:r>
                    </a:p>
                  </a:txBody>
                  <a:tcPr>
                    <a:noFill/>
                  </a:tcPr>
                </a:tc>
                <a:tc>
                  <a:txBody>
                    <a:bodyPr/>
                    <a:lstStyle/>
                    <a:p>
                      <a:r>
                        <a:rPr lang="en-US" dirty="0"/>
                        <a:t>3.5 </a:t>
                      </a:r>
                      <a:r>
                        <a:rPr lang="en-US" dirty="0" err="1"/>
                        <a:t>hrs</a:t>
                      </a:r>
                      <a:endParaRPr lang="en-US" dirty="0"/>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3506942269"/>
                  </a:ext>
                </a:extLst>
              </a:tr>
              <a:tr h="370840">
                <a:tc>
                  <a:txBody>
                    <a:bodyPr/>
                    <a:lstStyle/>
                    <a:p>
                      <a:r>
                        <a:rPr lang="en-US" dirty="0"/>
                        <a:t>Ethacrynic Acid IV</a:t>
                      </a:r>
                    </a:p>
                  </a:txBody>
                  <a:tcPr>
                    <a:lnL w="12700" cap="flat" cmpd="sng" algn="ctr">
                      <a:solidFill>
                        <a:schemeClr val="tx1"/>
                      </a:solidFill>
                      <a:prstDash val="solid"/>
                      <a:round/>
                      <a:headEnd type="none" w="med" len="med"/>
                      <a:tailEnd type="none" w="med" len="med"/>
                    </a:lnL>
                    <a:noFill/>
                  </a:tcPr>
                </a:tc>
                <a:tc>
                  <a:txBody>
                    <a:bodyPr/>
                    <a:lstStyle/>
                    <a:p>
                      <a:r>
                        <a:rPr lang="en-US" dirty="0"/>
                        <a:t>50:40</a:t>
                      </a:r>
                    </a:p>
                  </a:txBody>
                  <a:tcPr>
                    <a:noFill/>
                  </a:tcPr>
                </a:tc>
                <a:tc>
                  <a:txBody>
                    <a:bodyPr/>
                    <a:lstStyle/>
                    <a:p>
                      <a:r>
                        <a:rPr lang="en-US" dirty="0"/>
                        <a:t>2 </a:t>
                      </a:r>
                      <a:r>
                        <a:rPr lang="en-US" dirty="0" err="1"/>
                        <a:t>hrs</a:t>
                      </a:r>
                      <a:endParaRPr lang="en-US" dirty="0"/>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1414129206"/>
                  </a:ext>
                </a:extLst>
              </a:tr>
              <a:tr h="370840">
                <a:tc>
                  <a:txBody>
                    <a:bodyPr/>
                    <a:lstStyle/>
                    <a:p>
                      <a:r>
                        <a:rPr lang="en-US" dirty="0"/>
                        <a:t>Thiazide Diuretics </a:t>
                      </a:r>
                    </a:p>
                  </a:txBody>
                  <a:tcPr>
                    <a:lnL w="12700" cap="flat" cmpd="sng" algn="ctr">
                      <a:solidFill>
                        <a:schemeClr val="tx1"/>
                      </a:solidFill>
                      <a:prstDash val="solid"/>
                      <a:round/>
                      <a:headEnd type="none" w="med" len="med"/>
                      <a:tailEnd type="none" w="med" len="med"/>
                    </a:lnL>
                    <a:solidFill>
                      <a:srgbClr val="CFD5EA"/>
                    </a:solidFill>
                  </a:tcPr>
                </a:tc>
                <a:tc>
                  <a:txBody>
                    <a:bodyPr/>
                    <a:lstStyle/>
                    <a:p>
                      <a:endParaRPr lang="en-US" dirty="0"/>
                    </a:p>
                  </a:txBody>
                  <a:tcPr/>
                </a:tc>
                <a:tc>
                  <a:txBody>
                    <a:bodyPr/>
                    <a:lstStyle/>
                    <a:p>
                      <a:endParaRPr lang="en-US" dirty="0"/>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245259908"/>
                  </a:ext>
                </a:extLst>
              </a:tr>
              <a:tr h="370840">
                <a:tc>
                  <a:txBody>
                    <a:bodyPr/>
                    <a:lstStyle/>
                    <a:p>
                      <a:r>
                        <a:rPr lang="en-US" dirty="0"/>
                        <a:t>Metolazone </a:t>
                      </a:r>
                    </a:p>
                  </a:txBody>
                  <a:tcPr>
                    <a:lnL w="12700" cap="flat" cmpd="sng" algn="ctr">
                      <a:solidFill>
                        <a:schemeClr val="tx1"/>
                      </a:solidFill>
                      <a:prstDash val="solid"/>
                      <a:round/>
                      <a:headEnd type="none" w="med" len="med"/>
                      <a:tailEnd type="none" w="med" len="med"/>
                    </a:lnL>
                    <a:noFill/>
                  </a:tcPr>
                </a:tc>
                <a:tc>
                  <a:txBody>
                    <a:bodyPr/>
                    <a:lstStyle/>
                    <a:p>
                      <a:r>
                        <a:rPr lang="en-US" dirty="0"/>
                        <a:t>-- </a:t>
                      </a:r>
                    </a:p>
                  </a:txBody>
                  <a:tcPr>
                    <a:noFill/>
                  </a:tcPr>
                </a:tc>
                <a:tc>
                  <a:txBody>
                    <a:bodyPr/>
                    <a:lstStyle/>
                    <a:p>
                      <a:r>
                        <a:rPr lang="en-US" dirty="0"/>
                        <a:t>14 </a:t>
                      </a:r>
                      <a:r>
                        <a:rPr lang="en-US" dirty="0" err="1"/>
                        <a:t>hrs</a:t>
                      </a:r>
                      <a:endParaRPr lang="en-US" dirty="0"/>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2084319421"/>
                  </a:ext>
                </a:extLst>
              </a:tr>
              <a:tr h="370840">
                <a:tc>
                  <a:txBody>
                    <a:bodyPr/>
                    <a:lstStyle/>
                    <a:p>
                      <a:r>
                        <a:rPr lang="en-US" dirty="0"/>
                        <a:t>Hydrochlorothiazide </a:t>
                      </a:r>
                    </a:p>
                  </a:txBody>
                  <a:tcPr>
                    <a:lnL w="12700" cap="flat" cmpd="sng" algn="ctr">
                      <a:solidFill>
                        <a:schemeClr val="tx1"/>
                      </a:solidFill>
                      <a:prstDash val="solid"/>
                      <a:round/>
                      <a:headEnd type="none" w="med" len="med"/>
                      <a:tailEnd type="none" w="med" len="med"/>
                    </a:lnL>
                    <a:noFill/>
                  </a:tcPr>
                </a:tc>
                <a:tc>
                  <a:txBody>
                    <a:bodyPr/>
                    <a:lstStyle/>
                    <a:p>
                      <a:r>
                        <a:rPr lang="en-US" dirty="0"/>
                        <a:t>--</a:t>
                      </a:r>
                    </a:p>
                  </a:txBody>
                  <a:tcPr>
                    <a:noFill/>
                  </a:tcPr>
                </a:tc>
                <a:tc>
                  <a:txBody>
                    <a:bodyPr/>
                    <a:lstStyle/>
                    <a:p>
                      <a:r>
                        <a:rPr lang="en-US" dirty="0"/>
                        <a:t>6-15 </a:t>
                      </a:r>
                      <a:r>
                        <a:rPr lang="en-US" dirty="0" err="1"/>
                        <a:t>hrs</a:t>
                      </a:r>
                      <a:endParaRPr lang="en-US" dirty="0"/>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511426740"/>
                  </a:ext>
                </a:extLst>
              </a:tr>
              <a:tr h="370840">
                <a:tc>
                  <a:txBody>
                    <a:bodyPr/>
                    <a:lstStyle/>
                    <a:p>
                      <a:r>
                        <a:rPr lang="en-US" sz="1800" kern="1200" dirty="0">
                          <a:solidFill>
                            <a:schemeClr val="tx1"/>
                          </a:solidFill>
                          <a:effectLst/>
                          <a:latin typeface="+mn-lt"/>
                          <a:ea typeface="+mn-ea"/>
                          <a:cs typeface="+mn-cs"/>
                        </a:rPr>
                        <a:t>Bendroflumethiazide</a:t>
                      </a:r>
                      <a:endParaRPr lang="en-US" dirty="0"/>
                    </a:p>
                  </a:txBody>
                  <a:tcPr>
                    <a:lnL w="12700" cap="flat" cmpd="sng" algn="ctr">
                      <a:solidFill>
                        <a:schemeClr val="tx1"/>
                      </a:solidFill>
                      <a:prstDash val="solid"/>
                      <a:round/>
                      <a:headEnd type="none" w="med" len="med"/>
                      <a:tailEnd type="none" w="med" len="med"/>
                    </a:lnL>
                    <a:noFill/>
                  </a:tcPr>
                </a:tc>
                <a:tc>
                  <a:txBody>
                    <a:bodyPr/>
                    <a:lstStyle/>
                    <a:p>
                      <a:r>
                        <a:rPr lang="en-US" dirty="0"/>
                        <a:t>--</a:t>
                      </a:r>
                    </a:p>
                  </a:txBody>
                  <a:tcPr>
                    <a:noFill/>
                  </a:tcPr>
                </a:tc>
                <a:tc>
                  <a:txBody>
                    <a:bodyPr/>
                    <a:lstStyle/>
                    <a:p>
                      <a:r>
                        <a:rPr lang="en-US" dirty="0"/>
                        <a:t>3-8.5 </a:t>
                      </a:r>
                      <a:r>
                        <a:rPr lang="en-US" dirty="0" err="1"/>
                        <a:t>hrs</a:t>
                      </a:r>
                      <a:endParaRPr lang="en-US" dirty="0"/>
                    </a:p>
                  </a:txBody>
                  <a:tcPr>
                    <a:lnR w="12700" cap="flat" cmpd="sng" algn="ctr">
                      <a:solidFill>
                        <a:schemeClr val="tx1"/>
                      </a:solidFill>
                      <a:prstDash val="solid"/>
                      <a:round/>
                      <a:headEnd type="none" w="med" len="med"/>
                      <a:tailEnd type="none" w="med" len="med"/>
                    </a:lnR>
                    <a:noFill/>
                  </a:tcPr>
                </a:tc>
                <a:extLst>
                  <a:ext uri="{0D108BD9-81ED-4DB2-BD59-A6C34878D82A}">
                    <a16:rowId xmlns:a16="http://schemas.microsoft.com/office/drawing/2014/main" val="407673222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Vasopressin Antagonists</a:t>
                      </a:r>
                    </a:p>
                  </a:txBody>
                  <a:tcPr>
                    <a:lnL w="12700" cap="flat" cmpd="sng" algn="ctr">
                      <a:solidFill>
                        <a:schemeClr val="tx1"/>
                      </a:solidFill>
                      <a:prstDash val="solid"/>
                      <a:round/>
                      <a:headEnd type="none" w="med" len="med"/>
                      <a:tailEnd type="none" w="med" len="med"/>
                    </a:lnL>
                    <a:solidFill>
                      <a:srgbClr val="CFD5EA"/>
                    </a:solidFill>
                  </a:tcPr>
                </a:tc>
                <a:tc>
                  <a:txBody>
                    <a:bodyPr/>
                    <a:lstStyle/>
                    <a:p>
                      <a:endParaRPr lang="en-US" dirty="0"/>
                    </a:p>
                  </a:txBody>
                  <a:tcPr>
                    <a:solidFill>
                      <a:srgbClr val="CFD5EA"/>
                    </a:solidFill>
                  </a:tcPr>
                </a:tc>
                <a:tc>
                  <a:txBody>
                    <a:bodyPr/>
                    <a:lstStyle/>
                    <a:p>
                      <a:endParaRPr lang="en-US" dirty="0"/>
                    </a:p>
                  </a:txBody>
                  <a:tcPr>
                    <a:lnR w="12700" cap="flat" cmpd="sng" algn="ctr">
                      <a:solidFill>
                        <a:schemeClr val="tx1"/>
                      </a:solidFill>
                      <a:prstDash val="solid"/>
                      <a:round/>
                      <a:headEnd type="none" w="med" len="med"/>
                      <a:tailEnd type="none" w="med" len="med"/>
                    </a:lnR>
                    <a:solidFill>
                      <a:srgbClr val="CFD5EA"/>
                    </a:solidFill>
                  </a:tcPr>
                </a:tc>
                <a:extLst>
                  <a:ext uri="{0D108BD9-81ED-4DB2-BD59-A6C34878D82A}">
                    <a16:rowId xmlns:a16="http://schemas.microsoft.com/office/drawing/2014/main" val="83208627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Tolvaptan</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tc>
                  <a:txBody>
                    <a:bodyPr/>
                    <a:lstStyle/>
                    <a:p>
                      <a:r>
                        <a:rPr lang="en-US" dirty="0"/>
                        <a:t>-- </a:t>
                      </a:r>
                    </a:p>
                  </a:txBody>
                  <a:tcPr>
                    <a:lnB w="12700" cap="flat" cmpd="sng" algn="ctr">
                      <a:solidFill>
                        <a:schemeClr val="tx1"/>
                      </a:solidFill>
                      <a:prstDash val="solid"/>
                      <a:round/>
                      <a:headEnd type="none" w="med" len="med"/>
                      <a:tailEnd type="none" w="med" len="med"/>
                    </a:lnB>
                    <a:noFill/>
                  </a:tcPr>
                </a:tc>
                <a:tc>
                  <a:txBody>
                    <a:bodyPr/>
                    <a:lstStyle/>
                    <a:p>
                      <a:r>
                        <a:rPr lang="en-US" dirty="0"/>
                        <a:t>12 </a:t>
                      </a:r>
                      <a:r>
                        <a:rPr lang="en-US" dirty="0" err="1"/>
                        <a:t>hrs</a:t>
                      </a:r>
                      <a:r>
                        <a:rPr lang="en-US" dirty="0"/>
                        <a:t> </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5340361"/>
                  </a:ext>
                </a:extLst>
              </a:tr>
            </a:tbl>
          </a:graphicData>
        </a:graphic>
      </p:graphicFrame>
      <p:sp>
        <p:nvSpPr>
          <p:cNvPr id="5" name="TextBox 4">
            <a:extLst>
              <a:ext uri="{FF2B5EF4-FFF2-40B4-BE49-F238E27FC236}">
                <a16:creationId xmlns:a16="http://schemas.microsoft.com/office/drawing/2014/main" id="{9AE35853-CE9D-C440-BDD6-064FE0F8F134}"/>
              </a:ext>
            </a:extLst>
          </p:cNvPr>
          <p:cNvSpPr txBox="1"/>
          <p:nvPr/>
        </p:nvSpPr>
        <p:spPr>
          <a:xfrm>
            <a:off x="5672138" y="6386517"/>
            <a:ext cx="5957887" cy="369332"/>
          </a:xfrm>
          <a:prstGeom prst="rect">
            <a:avLst/>
          </a:prstGeom>
          <a:noFill/>
        </p:spPr>
        <p:txBody>
          <a:bodyPr wrap="square" rtlCol="0">
            <a:spAutoFit/>
          </a:bodyPr>
          <a:lstStyle/>
          <a:p>
            <a:r>
              <a:rPr lang="en-US" dirty="0"/>
              <a:t>NOTE: do NOT routinely fluid restrict your patients </a:t>
            </a:r>
          </a:p>
        </p:txBody>
      </p:sp>
      <p:sp>
        <p:nvSpPr>
          <p:cNvPr id="6" name="TextBox 5">
            <a:extLst>
              <a:ext uri="{FF2B5EF4-FFF2-40B4-BE49-F238E27FC236}">
                <a16:creationId xmlns:a16="http://schemas.microsoft.com/office/drawing/2014/main" id="{0E3C2A9D-8531-5F4A-BB84-AB8503FBF190}"/>
              </a:ext>
            </a:extLst>
          </p:cNvPr>
          <p:cNvSpPr txBox="1"/>
          <p:nvPr/>
        </p:nvSpPr>
        <p:spPr>
          <a:xfrm>
            <a:off x="5672138" y="5909756"/>
            <a:ext cx="5800725" cy="369332"/>
          </a:xfrm>
          <a:prstGeom prst="rect">
            <a:avLst/>
          </a:prstGeom>
          <a:noFill/>
          <a:ln>
            <a:solidFill>
              <a:schemeClr val="tx1"/>
            </a:solidFill>
          </a:ln>
        </p:spPr>
        <p:txBody>
          <a:bodyPr wrap="square" rtlCol="0">
            <a:spAutoFit/>
          </a:bodyPr>
          <a:lstStyle/>
          <a:p>
            <a:r>
              <a:rPr lang="en-US" dirty="0"/>
              <a:t>Titrate to UOP goal &gt; 1-2cc/kg/</a:t>
            </a:r>
            <a:r>
              <a:rPr lang="en-US" dirty="0" err="1"/>
              <a:t>hr</a:t>
            </a:r>
            <a:r>
              <a:rPr lang="en-US" dirty="0"/>
              <a:t> </a:t>
            </a:r>
          </a:p>
        </p:txBody>
      </p:sp>
    </p:spTree>
    <p:extLst>
      <p:ext uri="{BB962C8B-B14F-4D97-AF65-F5344CB8AC3E}">
        <p14:creationId xmlns:p14="http://schemas.microsoft.com/office/powerpoint/2010/main" val="275394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p:bldP spid="1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DE0FD-6F69-FF4C-88C3-9F9F89580B86}"/>
              </a:ext>
            </a:extLst>
          </p:cNvPr>
          <p:cNvSpPr>
            <a:spLocks noGrp="1"/>
          </p:cNvSpPr>
          <p:nvPr>
            <p:ph type="title"/>
          </p:nvPr>
        </p:nvSpPr>
        <p:spPr>
          <a:xfrm>
            <a:off x="838199" y="365125"/>
            <a:ext cx="11077575" cy="1325563"/>
          </a:xfrm>
        </p:spPr>
        <p:txBody>
          <a:bodyPr/>
          <a:lstStyle/>
          <a:p>
            <a:r>
              <a:rPr lang="en-US" dirty="0"/>
              <a:t>Medical Tools for Preload Reduction: </a:t>
            </a:r>
            <a:br>
              <a:rPr lang="en-US" dirty="0"/>
            </a:br>
            <a:r>
              <a:rPr lang="en-US" dirty="0"/>
              <a:t>organic nitrates</a:t>
            </a:r>
          </a:p>
        </p:txBody>
      </p:sp>
      <p:sp>
        <p:nvSpPr>
          <p:cNvPr id="4" name="Content Placeholder 3">
            <a:extLst>
              <a:ext uri="{FF2B5EF4-FFF2-40B4-BE49-F238E27FC236}">
                <a16:creationId xmlns:a16="http://schemas.microsoft.com/office/drawing/2014/main" id="{499A6A44-CD15-6144-9E22-BA66F5490C6B}"/>
              </a:ext>
            </a:extLst>
          </p:cNvPr>
          <p:cNvSpPr>
            <a:spLocks noGrp="1"/>
          </p:cNvSpPr>
          <p:nvPr>
            <p:ph sz="half" idx="1"/>
          </p:nvPr>
        </p:nvSpPr>
        <p:spPr>
          <a:xfrm>
            <a:off x="2396006" y="1939107"/>
            <a:ext cx="3115614" cy="497974"/>
          </a:xfrm>
          <a:ln>
            <a:solidFill>
              <a:schemeClr val="bg2">
                <a:lumMod val="75000"/>
              </a:schemeClr>
            </a:solidFill>
          </a:ln>
        </p:spPr>
        <p:txBody>
          <a:bodyPr>
            <a:normAutofit fontScale="85000" lnSpcReduction="20000"/>
          </a:bodyPr>
          <a:lstStyle/>
          <a:p>
            <a:pPr marL="0" indent="0" algn="ctr">
              <a:spcBef>
                <a:spcPts val="0"/>
              </a:spcBef>
              <a:buNone/>
            </a:pPr>
            <a:r>
              <a:rPr lang="en-US" dirty="0">
                <a:solidFill>
                  <a:schemeClr val="bg2">
                    <a:lumMod val="50000"/>
                  </a:schemeClr>
                </a:solidFill>
              </a:rPr>
              <a:t>Increase Inotropy </a:t>
            </a:r>
          </a:p>
        </p:txBody>
      </p:sp>
      <p:sp>
        <p:nvSpPr>
          <p:cNvPr id="6" name="TextBox 5">
            <a:extLst>
              <a:ext uri="{FF2B5EF4-FFF2-40B4-BE49-F238E27FC236}">
                <a16:creationId xmlns:a16="http://schemas.microsoft.com/office/drawing/2014/main" id="{CF862D29-406F-0241-A546-E7FB3336FDCE}"/>
              </a:ext>
            </a:extLst>
          </p:cNvPr>
          <p:cNvSpPr txBox="1"/>
          <p:nvPr/>
        </p:nvSpPr>
        <p:spPr>
          <a:xfrm>
            <a:off x="1137633" y="3506729"/>
            <a:ext cx="1051775" cy="369332"/>
          </a:xfrm>
          <a:prstGeom prst="rect">
            <a:avLst/>
          </a:prstGeom>
          <a:noFill/>
          <a:ln>
            <a:solidFill>
              <a:schemeClr val="bg2">
                <a:lumMod val="75000"/>
              </a:schemeClr>
            </a:solidFill>
          </a:ln>
        </p:spPr>
        <p:txBody>
          <a:bodyPr wrap="square" rtlCol="0">
            <a:spAutoFit/>
          </a:bodyPr>
          <a:lstStyle/>
          <a:p>
            <a:pPr algn="ctr"/>
            <a:r>
              <a:rPr lang="en-US" dirty="0">
                <a:solidFill>
                  <a:schemeClr val="bg2">
                    <a:lumMod val="75000"/>
                  </a:schemeClr>
                </a:solidFill>
              </a:rPr>
              <a:t>Diuresis</a:t>
            </a:r>
          </a:p>
        </p:txBody>
      </p:sp>
      <p:sp>
        <p:nvSpPr>
          <p:cNvPr id="11" name="Left Bracket 10">
            <a:extLst>
              <a:ext uri="{FF2B5EF4-FFF2-40B4-BE49-F238E27FC236}">
                <a16:creationId xmlns:a16="http://schemas.microsoft.com/office/drawing/2014/main" id="{3A39B8D8-63FC-0E4B-B548-F18870137361}"/>
              </a:ext>
            </a:extLst>
          </p:cNvPr>
          <p:cNvSpPr/>
          <p:nvPr/>
        </p:nvSpPr>
        <p:spPr>
          <a:xfrm rot="5400000">
            <a:off x="2747783" y="2183656"/>
            <a:ext cx="272020" cy="2140040"/>
          </a:xfrm>
          <a:prstGeom prst="leftBracket">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43" name="Group 42">
            <a:extLst>
              <a:ext uri="{FF2B5EF4-FFF2-40B4-BE49-F238E27FC236}">
                <a16:creationId xmlns:a16="http://schemas.microsoft.com/office/drawing/2014/main" id="{92DB03BE-4539-FD44-AF63-8AAE59B08AAC}"/>
              </a:ext>
            </a:extLst>
          </p:cNvPr>
          <p:cNvGrpSpPr/>
          <p:nvPr/>
        </p:nvGrpSpPr>
        <p:grpSpPr>
          <a:xfrm>
            <a:off x="2008032" y="2437081"/>
            <a:ext cx="1945781" cy="733063"/>
            <a:chOff x="2008032" y="2437081"/>
            <a:chExt cx="1945781" cy="733063"/>
          </a:xfrm>
        </p:grpSpPr>
        <p:sp>
          <p:nvSpPr>
            <p:cNvPr id="12" name="TextBox 11">
              <a:extLst>
                <a:ext uri="{FF2B5EF4-FFF2-40B4-BE49-F238E27FC236}">
                  <a16:creationId xmlns:a16="http://schemas.microsoft.com/office/drawing/2014/main" id="{1B6F2416-6716-0E4C-8F1B-62394FEDE23A}"/>
                </a:ext>
              </a:extLst>
            </p:cNvPr>
            <p:cNvSpPr txBox="1"/>
            <p:nvPr/>
          </p:nvSpPr>
          <p:spPr>
            <a:xfrm>
              <a:off x="2008032" y="2800812"/>
              <a:ext cx="1854558" cy="369332"/>
            </a:xfrm>
            <a:prstGeom prst="rect">
              <a:avLst/>
            </a:prstGeom>
            <a:noFill/>
          </p:spPr>
          <p:txBody>
            <a:bodyPr wrap="square" rtlCol="0">
              <a:spAutoFit/>
            </a:bodyPr>
            <a:lstStyle/>
            <a:p>
              <a:r>
                <a:rPr lang="en-US" dirty="0">
                  <a:solidFill>
                    <a:schemeClr val="bg2">
                      <a:lumMod val="50000"/>
                    </a:schemeClr>
                  </a:solidFill>
                </a:rPr>
                <a:t>Preload reduction</a:t>
              </a:r>
            </a:p>
          </p:txBody>
        </p:sp>
        <p:cxnSp>
          <p:nvCxnSpPr>
            <p:cNvPr id="19" name="Straight Connector 18">
              <a:extLst>
                <a:ext uri="{FF2B5EF4-FFF2-40B4-BE49-F238E27FC236}">
                  <a16:creationId xmlns:a16="http://schemas.microsoft.com/office/drawing/2014/main" id="{4166518F-5A5E-8048-A370-6EF9809530FB}"/>
                </a:ext>
              </a:extLst>
            </p:cNvPr>
            <p:cNvCxnSpPr>
              <a:stCxn id="4" idx="2"/>
              <a:endCxn id="12" idx="0"/>
            </p:cNvCxnSpPr>
            <p:nvPr/>
          </p:nvCxnSpPr>
          <p:spPr>
            <a:xfrm flipH="1">
              <a:off x="2935311" y="2437081"/>
              <a:ext cx="1018502" cy="363731"/>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80D7C761-2BDA-1F42-BFE5-EB852B0C92D5}"/>
              </a:ext>
            </a:extLst>
          </p:cNvPr>
          <p:cNvCxnSpPr>
            <a:cxnSpLocks/>
            <a:stCxn id="36" idx="0"/>
            <a:endCxn id="4" idx="2"/>
          </p:cNvCxnSpPr>
          <p:nvPr/>
        </p:nvCxnSpPr>
        <p:spPr>
          <a:xfrm flipH="1" flipV="1">
            <a:off x="3953813" y="2437081"/>
            <a:ext cx="2423173" cy="2564250"/>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CDEE98C-87CF-0540-A227-5A96C35C2476}"/>
              </a:ext>
            </a:extLst>
          </p:cNvPr>
          <p:cNvSpPr txBox="1"/>
          <p:nvPr/>
        </p:nvSpPr>
        <p:spPr>
          <a:xfrm>
            <a:off x="2673437" y="3506623"/>
            <a:ext cx="1763332" cy="369332"/>
          </a:xfrm>
          <a:prstGeom prst="rect">
            <a:avLst/>
          </a:prstGeom>
          <a:noFill/>
          <a:ln>
            <a:solidFill>
              <a:schemeClr val="tx1"/>
            </a:solidFill>
          </a:ln>
        </p:spPr>
        <p:txBody>
          <a:bodyPr wrap="square" rtlCol="0">
            <a:spAutoFit/>
          </a:bodyPr>
          <a:lstStyle/>
          <a:p>
            <a:pPr algn="ctr"/>
            <a:r>
              <a:rPr lang="en-US" dirty="0"/>
              <a:t>PO </a:t>
            </a:r>
            <a:r>
              <a:rPr lang="en-US" dirty="0" err="1"/>
              <a:t>Venodilators</a:t>
            </a:r>
            <a:endParaRPr lang="en-US" dirty="0"/>
          </a:p>
        </p:txBody>
      </p:sp>
      <p:sp>
        <p:nvSpPr>
          <p:cNvPr id="36" name="TextBox 35">
            <a:extLst>
              <a:ext uri="{FF2B5EF4-FFF2-40B4-BE49-F238E27FC236}">
                <a16:creationId xmlns:a16="http://schemas.microsoft.com/office/drawing/2014/main" id="{1DD333B2-E30F-F746-A33F-F71AF2997DF9}"/>
              </a:ext>
            </a:extLst>
          </p:cNvPr>
          <p:cNvSpPr txBox="1"/>
          <p:nvPr/>
        </p:nvSpPr>
        <p:spPr>
          <a:xfrm>
            <a:off x="5449707" y="5001331"/>
            <a:ext cx="1854558" cy="369332"/>
          </a:xfrm>
          <a:prstGeom prst="rect">
            <a:avLst/>
          </a:prstGeom>
          <a:noFill/>
        </p:spPr>
        <p:txBody>
          <a:bodyPr wrap="square" rtlCol="0">
            <a:spAutoFit/>
          </a:bodyPr>
          <a:lstStyle/>
          <a:p>
            <a:pPr algn="ctr"/>
            <a:r>
              <a:rPr lang="en-US" dirty="0"/>
              <a:t>Inotropes</a:t>
            </a:r>
          </a:p>
        </p:txBody>
      </p:sp>
      <p:sp>
        <p:nvSpPr>
          <p:cNvPr id="14" name="TextBox 13">
            <a:extLst>
              <a:ext uri="{FF2B5EF4-FFF2-40B4-BE49-F238E27FC236}">
                <a16:creationId xmlns:a16="http://schemas.microsoft.com/office/drawing/2014/main" id="{46B1A718-2251-4A40-A992-EA5E5B14E883}"/>
              </a:ext>
            </a:extLst>
          </p:cNvPr>
          <p:cNvSpPr txBox="1"/>
          <p:nvPr/>
        </p:nvSpPr>
        <p:spPr>
          <a:xfrm>
            <a:off x="2935311" y="4631999"/>
            <a:ext cx="1705843" cy="369332"/>
          </a:xfrm>
          <a:prstGeom prst="rect">
            <a:avLst/>
          </a:prstGeom>
          <a:noFill/>
          <a:ln>
            <a:solidFill>
              <a:schemeClr val="tx1"/>
            </a:solidFill>
          </a:ln>
        </p:spPr>
        <p:txBody>
          <a:bodyPr wrap="square" rtlCol="0">
            <a:spAutoFit/>
          </a:bodyPr>
          <a:lstStyle/>
          <a:p>
            <a:pPr algn="ctr"/>
            <a:r>
              <a:rPr lang="en-US" dirty="0"/>
              <a:t>IV </a:t>
            </a:r>
            <a:r>
              <a:rPr lang="en-US" dirty="0" err="1"/>
              <a:t>Venodilators</a:t>
            </a:r>
            <a:endParaRPr lang="en-US" dirty="0"/>
          </a:p>
        </p:txBody>
      </p:sp>
      <p:cxnSp>
        <p:nvCxnSpPr>
          <p:cNvPr id="15" name="Straight Arrow Connector 14">
            <a:extLst>
              <a:ext uri="{FF2B5EF4-FFF2-40B4-BE49-F238E27FC236}">
                <a16:creationId xmlns:a16="http://schemas.microsoft.com/office/drawing/2014/main" id="{9310423A-71E0-A24F-AFFB-5F5E03461C2B}"/>
              </a:ext>
            </a:extLst>
          </p:cNvPr>
          <p:cNvCxnSpPr>
            <a:cxnSpLocks/>
          </p:cNvCxnSpPr>
          <p:nvPr/>
        </p:nvCxnSpPr>
        <p:spPr>
          <a:xfrm>
            <a:off x="3759488" y="3875955"/>
            <a:ext cx="0" cy="659898"/>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id="{468F9233-EB89-AF49-8F77-280284863B9B}"/>
              </a:ext>
            </a:extLst>
          </p:cNvPr>
          <p:cNvSpPr>
            <a:spLocks noGrp="1"/>
          </p:cNvSpPr>
          <p:nvPr>
            <p:ph sz="half" idx="2"/>
          </p:nvPr>
        </p:nvSpPr>
        <p:spPr>
          <a:xfrm>
            <a:off x="7335162" y="1772420"/>
            <a:ext cx="4272100" cy="3598243"/>
          </a:xfrm>
          <a:ln>
            <a:solidFill>
              <a:schemeClr val="tx1"/>
            </a:solidFill>
          </a:ln>
        </p:spPr>
        <p:txBody>
          <a:bodyPr>
            <a:normAutofit fontScale="85000" lnSpcReduction="20000"/>
          </a:bodyPr>
          <a:lstStyle/>
          <a:p>
            <a:pPr marL="0" indent="0">
              <a:buNone/>
            </a:pPr>
            <a:r>
              <a:rPr lang="en-US" dirty="0"/>
              <a:t>PO: </a:t>
            </a:r>
          </a:p>
          <a:p>
            <a:pPr>
              <a:buFontTx/>
              <a:buChar char="-"/>
            </a:pPr>
            <a:r>
              <a:rPr lang="en-US" dirty="0"/>
              <a:t>Isosorbide dinitrate </a:t>
            </a:r>
          </a:p>
          <a:p>
            <a:pPr>
              <a:buFontTx/>
              <a:buChar char="-"/>
            </a:pPr>
            <a:r>
              <a:rPr lang="en-US" dirty="0"/>
              <a:t>Isosorbide mononitrate </a:t>
            </a:r>
          </a:p>
          <a:p>
            <a:pPr marL="0" indent="0">
              <a:buNone/>
            </a:pPr>
            <a:endParaRPr lang="en-US" dirty="0"/>
          </a:p>
          <a:p>
            <a:pPr marL="0" indent="0">
              <a:buNone/>
            </a:pPr>
            <a:r>
              <a:rPr lang="en-US" dirty="0"/>
              <a:t>Cutaneous:</a:t>
            </a:r>
          </a:p>
          <a:p>
            <a:pPr>
              <a:buFontTx/>
              <a:buChar char="-"/>
            </a:pPr>
            <a:r>
              <a:rPr lang="en-US" dirty="0"/>
              <a:t>Nitroglycerin patches</a:t>
            </a:r>
          </a:p>
          <a:p>
            <a:pPr marL="0" indent="0">
              <a:buNone/>
            </a:pPr>
            <a:endParaRPr lang="en-US" dirty="0"/>
          </a:p>
          <a:p>
            <a:pPr marL="0" indent="0">
              <a:buNone/>
            </a:pPr>
            <a:r>
              <a:rPr lang="en-US" dirty="0"/>
              <a:t>IV:</a:t>
            </a:r>
          </a:p>
          <a:p>
            <a:pPr>
              <a:buFontTx/>
              <a:buChar char="-"/>
            </a:pPr>
            <a:r>
              <a:rPr lang="en-US" dirty="0"/>
              <a:t>Nitroglycerin </a:t>
            </a:r>
            <a:r>
              <a:rPr lang="en-US" dirty="0" err="1"/>
              <a:t>gtt</a:t>
            </a:r>
            <a:r>
              <a:rPr lang="en-US" dirty="0">
                <a:solidFill>
                  <a:srgbClr val="FF0000"/>
                </a:solidFill>
              </a:rPr>
              <a:t>*</a:t>
            </a:r>
          </a:p>
        </p:txBody>
      </p:sp>
      <p:sp>
        <p:nvSpPr>
          <p:cNvPr id="8" name="TextBox 7">
            <a:extLst>
              <a:ext uri="{FF2B5EF4-FFF2-40B4-BE49-F238E27FC236}">
                <a16:creationId xmlns:a16="http://schemas.microsoft.com/office/drawing/2014/main" id="{CF522D29-98A4-3A45-950F-CA5951392A83}"/>
              </a:ext>
            </a:extLst>
          </p:cNvPr>
          <p:cNvSpPr txBox="1"/>
          <p:nvPr/>
        </p:nvSpPr>
        <p:spPr>
          <a:xfrm>
            <a:off x="418051" y="6255946"/>
            <a:ext cx="10935749" cy="369332"/>
          </a:xfrm>
          <a:prstGeom prst="rect">
            <a:avLst/>
          </a:prstGeom>
          <a:noFill/>
        </p:spPr>
        <p:txBody>
          <a:bodyPr wrap="square" rtlCol="0">
            <a:spAutoFit/>
          </a:bodyPr>
          <a:lstStyle/>
          <a:p>
            <a:r>
              <a:rPr lang="en-US" dirty="0"/>
              <a:t>*BEWARE: NTG </a:t>
            </a:r>
            <a:r>
              <a:rPr lang="en-US" dirty="0" err="1"/>
              <a:t>gtt</a:t>
            </a:r>
            <a:r>
              <a:rPr lang="en-US" dirty="0"/>
              <a:t> tachyphylaxis (&gt;24-48hrs); It’s only buying you a window of time to get the fluid out! </a:t>
            </a:r>
          </a:p>
        </p:txBody>
      </p:sp>
      <p:sp>
        <p:nvSpPr>
          <p:cNvPr id="21" name="Content Placeholder 6">
            <a:extLst>
              <a:ext uri="{FF2B5EF4-FFF2-40B4-BE49-F238E27FC236}">
                <a16:creationId xmlns:a16="http://schemas.microsoft.com/office/drawing/2014/main" id="{01D1A6C3-C595-614E-8FC2-05220E5E780D}"/>
              </a:ext>
            </a:extLst>
          </p:cNvPr>
          <p:cNvSpPr txBox="1">
            <a:spLocks/>
          </p:cNvSpPr>
          <p:nvPr/>
        </p:nvSpPr>
        <p:spPr>
          <a:xfrm>
            <a:off x="417761" y="5525158"/>
            <a:ext cx="6454527" cy="634121"/>
          </a:xfrm>
          <a:prstGeom prst="rect">
            <a:avLst/>
          </a:prstGeom>
          <a:ln>
            <a:solidFill>
              <a:schemeClr val="tx1"/>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solidFill>
                  <a:srgbClr val="FF0000"/>
                </a:solidFill>
              </a:rPr>
              <a:t>Caveat: fluid shifting, not fluid removal. May decrease renal diuretic threshold, increasing diuretic efficacy</a:t>
            </a:r>
          </a:p>
        </p:txBody>
      </p:sp>
      <p:sp>
        <p:nvSpPr>
          <p:cNvPr id="22" name="TextBox 21">
            <a:extLst>
              <a:ext uri="{FF2B5EF4-FFF2-40B4-BE49-F238E27FC236}">
                <a16:creationId xmlns:a16="http://schemas.microsoft.com/office/drawing/2014/main" id="{80515D31-3FC2-DF46-B57B-592E07207E18}"/>
              </a:ext>
            </a:extLst>
          </p:cNvPr>
          <p:cNvSpPr txBox="1"/>
          <p:nvPr/>
        </p:nvSpPr>
        <p:spPr>
          <a:xfrm>
            <a:off x="7335163" y="5628637"/>
            <a:ext cx="4272100" cy="369332"/>
          </a:xfrm>
          <a:prstGeom prst="rect">
            <a:avLst/>
          </a:prstGeom>
          <a:noFill/>
          <a:ln>
            <a:solidFill>
              <a:schemeClr val="tx1"/>
            </a:solidFill>
          </a:ln>
        </p:spPr>
        <p:txBody>
          <a:bodyPr wrap="square" rtlCol="0">
            <a:spAutoFit/>
          </a:bodyPr>
          <a:lstStyle/>
          <a:p>
            <a:r>
              <a:rPr lang="en-US" dirty="0"/>
              <a:t>Titrate to symptoms and UOP goals</a:t>
            </a:r>
          </a:p>
        </p:txBody>
      </p:sp>
    </p:spTree>
    <p:extLst>
      <p:ext uri="{BB962C8B-B14F-4D97-AF65-F5344CB8AC3E}">
        <p14:creationId xmlns:p14="http://schemas.microsoft.com/office/powerpoint/2010/main" val="3925673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DE0FD-6F69-FF4C-88C3-9F9F89580B86}"/>
              </a:ext>
            </a:extLst>
          </p:cNvPr>
          <p:cNvSpPr>
            <a:spLocks noGrp="1"/>
          </p:cNvSpPr>
          <p:nvPr>
            <p:ph type="title"/>
          </p:nvPr>
        </p:nvSpPr>
        <p:spPr/>
        <p:txBody>
          <a:bodyPr/>
          <a:lstStyle/>
          <a:p>
            <a:r>
              <a:rPr lang="en-US" dirty="0"/>
              <a:t>Mechanical Tools for Pump Failure: </a:t>
            </a:r>
            <a:br>
              <a:rPr lang="en-US" dirty="0"/>
            </a:br>
            <a:r>
              <a:rPr lang="en-US" dirty="0"/>
              <a:t>Positive-Pressure Ventilation </a:t>
            </a:r>
          </a:p>
        </p:txBody>
      </p:sp>
      <p:sp>
        <p:nvSpPr>
          <p:cNvPr id="4" name="Content Placeholder 3">
            <a:extLst>
              <a:ext uri="{FF2B5EF4-FFF2-40B4-BE49-F238E27FC236}">
                <a16:creationId xmlns:a16="http://schemas.microsoft.com/office/drawing/2014/main" id="{499A6A44-CD15-6144-9E22-BA66F5490C6B}"/>
              </a:ext>
            </a:extLst>
          </p:cNvPr>
          <p:cNvSpPr>
            <a:spLocks noGrp="1"/>
          </p:cNvSpPr>
          <p:nvPr>
            <p:ph sz="half" idx="1"/>
          </p:nvPr>
        </p:nvSpPr>
        <p:spPr>
          <a:xfrm>
            <a:off x="2396006" y="1939107"/>
            <a:ext cx="3115614" cy="497974"/>
          </a:xfrm>
          <a:ln>
            <a:solidFill>
              <a:schemeClr val="tx1"/>
            </a:solidFill>
          </a:ln>
        </p:spPr>
        <p:txBody>
          <a:bodyPr>
            <a:normAutofit/>
          </a:bodyPr>
          <a:lstStyle/>
          <a:p>
            <a:pPr marL="0" indent="0" algn="ctr">
              <a:spcBef>
                <a:spcPts val="0"/>
              </a:spcBef>
              <a:buNone/>
            </a:pPr>
            <a:r>
              <a:rPr lang="en-US" dirty="0"/>
              <a:t>Increase Inotropy </a:t>
            </a:r>
          </a:p>
        </p:txBody>
      </p:sp>
      <p:sp>
        <p:nvSpPr>
          <p:cNvPr id="6" name="TextBox 5">
            <a:extLst>
              <a:ext uri="{FF2B5EF4-FFF2-40B4-BE49-F238E27FC236}">
                <a16:creationId xmlns:a16="http://schemas.microsoft.com/office/drawing/2014/main" id="{CF862D29-406F-0241-A546-E7FB3336FDCE}"/>
              </a:ext>
            </a:extLst>
          </p:cNvPr>
          <p:cNvSpPr txBox="1"/>
          <p:nvPr/>
        </p:nvSpPr>
        <p:spPr>
          <a:xfrm>
            <a:off x="1137633" y="3506729"/>
            <a:ext cx="1051775" cy="369332"/>
          </a:xfrm>
          <a:prstGeom prst="rect">
            <a:avLst/>
          </a:prstGeom>
          <a:noFill/>
          <a:ln>
            <a:solidFill>
              <a:schemeClr val="tx1"/>
            </a:solidFill>
          </a:ln>
        </p:spPr>
        <p:txBody>
          <a:bodyPr wrap="square" rtlCol="0">
            <a:spAutoFit/>
          </a:bodyPr>
          <a:lstStyle/>
          <a:p>
            <a:pPr algn="ctr"/>
            <a:r>
              <a:rPr lang="en-US" dirty="0"/>
              <a:t>Diuresis</a:t>
            </a:r>
          </a:p>
        </p:txBody>
      </p:sp>
      <p:sp>
        <p:nvSpPr>
          <p:cNvPr id="7" name="TextBox 6">
            <a:extLst>
              <a:ext uri="{FF2B5EF4-FFF2-40B4-BE49-F238E27FC236}">
                <a16:creationId xmlns:a16="http://schemas.microsoft.com/office/drawing/2014/main" id="{6B7B8685-5A77-5144-9F0B-20258E52A012}"/>
              </a:ext>
            </a:extLst>
          </p:cNvPr>
          <p:cNvSpPr txBox="1"/>
          <p:nvPr/>
        </p:nvSpPr>
        <p:spPr>
          <a:xfrm>
            <a:off x="2935311" y="4631999"/>
            <a:ext cx="1705843" cy="369332"/>
          </a:xfrm>
          <a:prstGeom prst="rect">
            <a:avLst/>
          </a:prstGeom>
          <a:noFill/>
          <a:ln>
            <a:solidFill>
              <a:schemeClr val="tx1"/>
            </a:solidFill>
          </a:ln>
        </p:spPr>
        <p:txBody>
          <a:bodyPr wrap="square" rtlCol="0">
            <a:spAutoFit/>
          </a:bodyPr>
          <a:lstStyle/>
          <a:p>
            <a:pPr algn="ctr"/>
            <a:r>
              <a:rPr lang="en-US" dirty="0"/>
              <a:t>IV </a:t>
            </a:r>
            <a:r>
              <a:rPr lang="en-US" dirty="0" err="1"/>
              <a:t>Venodilators</a:t>
            </a:r>
            <a:endParaRPr lang="en-US" dirty="0"/>
          </a:p>
        </p:txBody>
      </p:sp>
      <p:sp>
        <p:nvSpPr>
          <p:cNvPr id="11" name="Left Bracket 10">
            <a:extLst>
              <a:ext uri="{FF2B5EF4-FFF2-40B4-BE49-F238E27FC236}">
                <a16:creationId xmlns:a16="http://schemas.microsoft.com/office/drawing/2014/main" id="{3A39B8D8-63FC-0E4B-B548-F18870137361}"/>
              </a:ext>
            </a:extLst>
          </p:cNvPr>
          <p:cNvSpPr/>
          <p:nvPr/>
        </p:nvSpPr>
        <p:spPr>
          <a:xfrm rot="5400000">
            <a:off x="2747783" y="2183656"/>
            <a:ext cx="272020" cy="2140040"/>
          </a:xfrm>
          <a:prstGeom prst="lef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TextBox 12">
            <a:extLst>
              <a:ext uri="{FF2B5EF4-FFF2-40B4-BE49-F238E27FC236}">
                <a16:creationId xmlns:a16="http://schemas.microsoft.com/office/drawing/2014/main" id="{3AEACB1D-F47E-8945-BEF7-B0172562B40F}"/>
              </a:ext>
            </a:extLst>
          </p:cNvPr>
          <p:cNvSpPr txBox="1"/>
          <p:nvPr/>
        </p:nvSpPr>
        <p:spPr>
          <a:xfrm>
            <a:off x="306093" y="4351187"/>
            <a:ext cx="1051775" cy="369332"/>
          </a:xfrm>
          <a:prstGeom prst="rect">
            <a:avLst/>
          </a:prstGeom>
          <a:noFill/>
          <a:ln>
            <a:solidFill>
              <a:schemeClr val="tx1"/>
            </a:solidFill>
          </a:ln>
        </p:spPr>
        <p:txBody>
          <a:bodyPr wrap="square" rtlCol="0">
            <a:spAutoFit/>
          </a:bodyPr>
          <a:lstStyle/>
          <a:p>
            <a:pPr algn="ctr"/>
            <a:r>
              <a:rPr lang="en-US" dirty="0"/>
              <a:t>BiPAP</a:t>
            </a:r>
          </a:p>
        </p:txBody>
      </p:sp>
      <p:grpSp>
        <p:nvGrpSpPr>
          <p:cNvPr id="43" name="Group 42">
            <a:extLst>
              <a:ext uri="{FF2B5EF4-FFF2-40B4-BE49-F238E27FC236}">
                <a16:creationId xmlns:a16="http://schemas.microsoft.com/office/drawing/2014/main" id="{92DB03BE-4539-FD44-AF63-8AAE59B08AAC}"/>
              </a:ext>
            </a:extLst>
          </p:cNvPr>
          <p:cNvGrpSpPr/>
          <p:nvPr/>
        </p:nvGrpSpPr>
        <p:grpSpPr>
          <a:xfrm>
            <a:off x="2008032" y="2437081"/>
            <a:ext cx="1945781" cy="733063"/>
            <a:chOff x="2008032" y="2437081"/>
            <a:chExt cx="1945781" cy="733063"/>
          </a:xfrm>
        </p:grpSpPr>
        <p:sp>
          <p:nvSpPr>
            <p:cNvPr id="12" name="TextBox 11">
              <a:extLst>
                <a:ext uri="{FF2B5EF4-FFF2-40B4-BE49-F238E27FC236}">
                  <a16:creationId xmlns:a16="http://schemas.microsoft.com/office/drawing/2014/main" id="{1B6F2416-6716-0E4C-8F1B-62394FEDE23A}"/>
                </a:ext>
              </a:extLst>
            </p:cNvPr>
            <p:cNvSpPr txBox="1"/>
            <p:nvPr/>
          </p:nvSpPr>
          <p:spPr>
            <a:xfrm>
              <a:off x="2008032" y="2800812"/>
              <a:ext cx="1854558" cy="369332"/>
            </a:xfrm>
            <a:prstGeom prst="rect">
              <a:avLst/>
            </a:prstGeom>
            <a:noFill/>
          </p:spPr>
          <p:txBody>
            <a:bodyPr wrap="square" rtlCol="0">
              <a:spAutoFit/>
            </a:bodyPr>
            <a:lstStyle/>
            <a:p>
              <a:r>
                <a:rPr lang="en-US" dirty="0"/>
                <a:t>Preload reduction</a:t>
              </a:r>
            </a:p>
          </p:txBody>
        </p:sp>
        <p:cxnSp>
          <p:nvCxnSpPr>
            <p:cNvPr id="19" name="Straight Connector 18">
              <a:extLst>
                <a:ext uri="{FF2B5EF4-FFF2-40B4-BE49-F238E27FC236}">
                  <a16:creationId xmlns:a16="http://schemas.microsoft.com/office/drawing/2014/main" id="{4166518F-5A5E-8048-A370-6EF9809530FB}"/>
                </a:ext>
              </a:extLst>
            </p:cNvPr>
            <p:cNvCxnSpPr>
              <a:stCxn id="4" idx="2"/>
              <a:endCxn id="12" idx="0"/>
            </p:cNvCxnSpPr>
            <p:nvPr/>
          </p:nvCxnSpPr>
          <p:spPr>
            <a:xfrm flipH="1">
              <a:off x="2935311" y="2437081"/>
              <a:ext cx="1018502" cy="36373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3CDEE98C-87CF-0540-A227-5A96C35C2476}"/>
              </a:ext>
            </a:extLst>
          </p:cNvPr>
          <p:cNvSpPr txBox="1"/>
          <p:nvPr/>
        </p:nvSpPr>
        <p:spPr>
          <a:xfrm>
            <a:off x="2673437" y="3506623"/>
            <a:ext cx="1763332" cy="369332"/>
          </a:xfrm>
          <a:prstGeom prst="rect">
            <a:avLst/>
          </a:prstGeom>
          <a:noFill/>
          <a:ln>
            <a:solidFill>
              <a:schemeClr val="tx1"/>
            </a:solidFill>
          </a:ln>
        </p:spPr>
        <p:txBody>
          <a:bodyPr wrap="square" rtlCol="0">
            <a:spAutoFit/>
          </a:bodyPr>
          <a:lstStyle/>
          <a:p>
            <a:pPr algn="ctr"/>
            <a:r>
              <a:rPr lang="en-US" dirty="0"/>
              <a:t>PO </a:t>
            </a:r>
            <a:r>
              <a:rPr lang="en-US" dirty="0" err="1"/>
              <a:t>Venodilators</a:t>
            </a:r>
            <a:endParaRPr lang="en-US" dirty="0"/>
          </a:p>
        </p:txBody>
      </p:sp>
      <p:cxnSp>
        <p:nvCxnSpPr>
          <p:cNvPr id="24" name="Straight Arrow Connector 23">
            <a:extLst>
              <a:ext uri="{FF2B5EF4-FFF2-40B4-BE49-F238E27FC236}">
                <a16:creationId xmlns:a16="http://schemas.microsoft.com/office/drawing/2014/main" id="{A5CEAC25-BC24-7944-8BE0-0C09BD155E9C}"/>
              </a:ext>
            </a:extLst>
          </p:cNvPr>
          <p:cNvCxnSpPr>
            <a:cxnSpLocks/>
          </p:cNvCxnSpPr>
          <p:nvPr/>
        </p:nvCxnSpPr>
        <p:spPr>
          <a:xfrm>
            <a:off x="3759488" y="3875955"/>
            <a:ext cx="0" cy="659898"/>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7EB2EA0A-A06C-6544-BC71-B3FEA07FAFFB}"/>
              </a:ext>
            </a:extLst>
          </p:cNvPr>
          <p:cNvPicPr>
            <a:picLocks noChangeAspect="1"/>
          </p:cNvPicPr>
          <p:nvPr/>
        </p:nvPicPr>
        <p:blipFill>
          <a:blip r:embed="rId3"/>
          <a:stretch>
            <a:fillRect/>
          </a:stretch>
        </p:blipFill>
        <p:spPr>
          <a:xfrm>
            <a:off x="6783360" y="1750031"/>
            <a:ext cx="4015095" cy="2455873"/>
          </a:xfrm>
          <a:prstGeom prst="rect">
            <a:avLst/>
          </a:prstGeom>
        </p:spPr>
      </p:pic>
      <p:sp>
        <p:nvSpPr>
          <p:cNvPr id="21" name="TextBox 20">
            <a:extLst>
              <a:ext uri="{FF2B5EF4-FFF2-40B4-BE49-F238E27FC236}">
                <a16:creationId xmlns:a16="http://schemas.microsoft.com/office/drawing/2014/main" id="{0DE9350B-11D6-4241-8A86-0E6ADE05D862}"/>
              </a:ext>
            </a:extLst>
          </p:cNvPr>
          <p:cNvSpPr txBox="1"/>
          <p:nvPr/>
        </p:nvSpPr>
        <p:spPr>
          <a:xfrm>
            <a:off x="6218597" y="4631999"/>
            <a:ext cx="5144619" cy="1661993"/>
          </a:xfrm>
          <a:prstGeom prst="rect">
            <a:avLst/>
          </a:prstGeom>
          <a:noFill/>
          <a:ln>
            <a:solidFill>
              <a:schemeClr val="tx1"/>
            </a:solidFill>
          </a:ln>
        </p:spPr>
        <p:txBody>
          <a:bodyPr wrap="square" rtlCol="0">
            <a:spAutoFit/>
          </a:bodyPr>
          <a:lstStyle/>
          <a:p>
            <a:r>
              <a:rPr lang="en-US" sz="3000" u="sng" dirty="0"/>
              <a:t>Hemodynamic effects of PPV: </a:t>
            </a:r>
          </a:p>
          <a:p>
            <a:r>
              <a:rPr lang="en-US" sz="2400" dirty="0"/>
              <a:t>↓preload </a:t>
            </a:r>
          </a:p>
          <a:p>
            <a:r>
              <a:rPr lang="en-US" sz="2400" dirty="0"/>
              <a:t>↓LV afterload </a:t>
            </a:r>
          </a:p>
          <a:p>
            <a:r>
              <a:rPr lang="en-US" sz="2400" dirty="0"/>
              <a:t>↑RV afterload </a:t>
            </a:r>
          </a:p>
        </p:txBody>
      </p:sp>
    </p:spTree>
    <p:extLst>
      <p:ext uri="{BB962C8B-B14F-4D97-AF65-F5344CB8AC3E}">
        <p14:creationId xmlns:p14="http://schemas.microsoft.com/office/powerpoint/2010/main" val="26349223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C1591F2-42AC-404C-BC2D-DC851BB93FD5}"/>
              </a:ext>
            </a:extLst>
          </p:cNvPr>
          <p:cNvSpPr/>
          <p:nvPr/>
        </p:nvSpPr>
        <p:spPr>
          <a:xfrm>
            <a:off x="347728" y="3310972"/>
            <a:ext cx="11191741" cy="3035739"/>
          </a:xfrm>
          <a:prstGeom prst="rect">
            <a:avLst/>
          </a:prstGeom>
          <a:gradFill flip="none" rotWithShape="1">
            <a:gsLst>
              <a:gs pos="97994">
                <a:srgbClr val="FF0000">
                  <a:alpha val="50000"/>
                </a:srgbClr>
              </a:gs>
              <a:gs pos="0">
                <a:srgbClr val="00B050">
                  <a:alpha val="50000"/>
                </a:srgbClr>
              </a:gs>
              <a:gs pos="38000">
                <a:srgbClr val="F9FB02">
                  <a:alpha val="50000"/>
                </a:srgbClr>
              </a:gs>
              <a:gs pos="62000">
                <a:srgbClr val="FFC000">
                  <a:alpha val="5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6DE0FD-6F69-FF4C-88C3-9F9F89580B86}"/>
              </a:ext>
            </a:extLst>
          </p:cNvPr>
          <p:cNvSpPr>
            <a:spLocks noGrp="1"/>
          </p:cNvSpPr>
          <p:nvPr>
            <p:ph type="title"/>
          </p:nvPr>
        </p:nvSpPr>
        <p:spPr/>
        <p:txBody>
          <a:bodyPr/>
          <a:lstStyle/>
          <a:p>
            <a:r>
              <a:rPr lang="en-US" dirty="0"/>
              <a:t>Medical Tools for Pump Failure</a:t>
            </a:r>
          </a:p>
        </p:txBody>
      </p:sp>
      <p:sp>
        <p:nvSpPr>
          <p:cNvPr id="4" name="Content Placeholder 3">
            <a:extLst>
              <a:ext uri="{FF2B5EF4-FFF2-40B4-BE49-F238E27FC236}">
                <a16:creationId xmlns:a16="http://schemas.microsoft.com/office/drawing/2014/main" id="{499A6A44-CD15-6144-9E22-BA66F5490C6B}"/>
              </a:ext>
            </a:extLst>
          </p:cNvPr>
          <p:cNvSpPr>
            <a:spLocks noGrp="1"/>
          </p:cNvSpPr>
          <p:nvPr>
            <p:ph sz="half" idx="1"/>
          </p:nvPr>
        </p:nvSpPr>
        <p:spPr>
          <a:xfrm>
            <a:off x="2396006" y="1939107"/>
            <a:ext cx="3115614" cy="497974"/>
          </a:xfrm>
          <a:ln>
            <a:solidFill>
              <a:schemeClr val="tx1"/>
            </a:solidFill>
          </a:ln>
        </p:spPr>
        <p:txBody>
          <a:bodyPr>
            <a:normAutofit/>
          </a:bodyPr>
          <a:lstStyle/>
          <a:p>
            <a:pPr marL="0" indent="0" algn="ctr">
              <a:spcBef>
                <a:spcPts val="0"/>
              </a:spcBef>
              <a:buNone/>
            </a:pPr>
            <a:r>
              <a:rPr lang="en-US" dirty="0"/>
              <a:t>Increase Inotropy </a:t>
            </a:r>
          </a:p>
        </p:txBody>
      </p:sp>
      <p:sp>
        <p:nvSpPr>
          <p:cNvPr id="6" name="TextBox 5">
            <a:extLst>
              <a:ext uri="{FF2B5EF4-FFF2-40B4-BE49-F238E27FC236}">
                <a16:creationId xmlns:a16="http://schemas.microsoft.com/office/drawing/2014/main" id="{CF862D29-406F-0241-A546-E7FB3336FDCE}"/>
              </a:ext>
            </a:extLst>
          </p:cNvPr>
          <p:cNvSpPr txBox="1"/>
          <p:nvPr/>
        </p:nvSpPr>
        <p:spPr>
          <a:xfrm>
            <a:off x="1137633" y="3506729"/>
            <a:ext cx="1051775" cy="369332"/>
          </a:xfrm>
          <a:prstGeom prst="rect">
            <a:avLst/>
          </a:prstGeom>
          <a:noFill/>
          <a:ln>
            <a:solidFill>
              <a:schemeClr val="tx1"/>
            </a:solidFill>
          </a:ln>
        </p:spPr>
        <p:txBody>
          <a:bodyPr wrap="square" rtlCol="0">
            <a:spAutoFit/>
          </a:bodyPr>
          <a:lstStyle/>
          <a:p>
            <a:pPr algn="ctr"/>
            <a:r>
              <a:rPr lang="en-US" dirty="0"/>
              <a:t>Diuresis</a:t>
            </a:r>
          </a:p>
        </p:txBody>
      </p:sp>
      <p:sp>
        <p:nvSpPr>
          <p:cNvPr id="11" name="Left Bracket 10">
            <a:extLst>
              <a:ext uri="{FF2B5EF4-FFF2-40B4-BE49-F238E27FC236}">
                <a16:creationId xmlns:a16="http://schemas.microsoft.com/office/drawing/2014/main" id="{3A39B8D8-63FC-0E4B-B548-F18870137361}"/>
              </a:ext>
            </a:extLst>
          </p:cNvPr>
          <p:cNvSpPr/>
          <p:nvPr/>
        </p:nvSpPr>
        <p:spPr>
          <a:xfrm rot="5400000">
            <a:off x="2747783" y="2183656"/>
            <a:ext cx="272020" cy="2140040"/>
          </a:xfrm>
          <a:prstGeom prst="lef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43" name="Group 42">
            <a:extLst>
              <a:ext uri="{FF2B5EF4-FFF2-40B4-BE49-F238E27FC236}">
                <a16:creationId xmlns:a16="http://schemas.microsoft.com/office/drawing/2014/main" id="{92DB03BE-4539-FD44-AF63-8AAE59B08AAC}"/>
              </a:ext>
            </a:extLst>
          </p:cNvPr>
          <p:cNvGrpSpPr/>
          <p:nvPr/>
        </p:nvGrpSpPr>
        <p:grpSpPr>
          <a:xfrm>
            <a:off x="2008032" y="2437081"/>
            <a:ext cx="1945781" cy="733063"/>
            <a:chOff x="2008032" y="2437081"/>
            <a:chExt cx="1945781" cy="733063"/>
          </a:xfrm>
        </p:grpSpPr>
        <p:sp>
          <p:nvSpPr>
            <p:cNvPr id="12" name="TextBox 11">
              <a:extLst>
                <a:ext uri="{FF2B5EF4-FFF2-40B4-BE49-F238E27FC236}">
                  <a16:creationId xmlns:a16="http://schemas.microsoft.com/office/drawing/2014/main" id="{1B6F2416-6716-0E4C-8F1B-62394FEDE23A}"/>
                </a:ext>
              </a:extLst>
            </p:cNvPr>
            <p:cNvSpPr txBox="1"/>
            <p:nvPr/>
          </p:nvSpPr>
          <p:spPr>
            <a:xfrm>
              <a:off x="2008032" y="2800812"/>
              <a:ext cx="1854558" cy="369332"/>
            </a:xfrm>
            <a:prstGeom prst="rect">
              <a:avLst/>
            </a:prstGeom>
            <a:noFill/>
          </p:spPr>
          <p:txBody>
            <a:bodyPr wrap="square" rtlCol="0">
              <a:spAutoFit/>
            </a:bodyPr>
            <a:lstStyle/>
            <a:p>
              <a:r>
                <a:rPr lang="en-US" dirty="0"/>
                <a:t>Preload reduction</a:t>
              </a:r>
            </a:p>
          </p:txBody>
        </p:sp>
        <p:cxnSp>
          <p:nvCxnSpPr>
            <p:cNvPr id="19" name="Straight Connector 18">
              <a:extLst>
                <a:ext uri="{FF2B5EF4-FFF2-40B4-BE49-F238E27FC236}">
                  <a16:creationId xmlns:a16="http://schemas.microsoft.com/office/drawing/2014/main" id="{4166518F-5A5E-8048-A370-6EF9809530FB}"/>
                </a:ext>
              </a:extLst>
            </p:cNvPr>
            <p:cNvCxnSpPr>
              <a:stCxn id="4" idx="2"/>
              <a:endCxn id="12" idx="0"/>
            </p:cNvCxnSpPr>
            <p:nvPr/>
          </p:nvCxnSpPr>
          <p:spPr>
            <a:xfrm flipH="1">
              <a:off x="2935311" y="2437081"/>
              <a:ext cx="1018502" cy="36373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80D7C761-2BDA-1F42-BFE5-EB852B0C92D5}"/>
              </a:ext>
            </a:extLst>
          </p:cNvPr>
          <p:cNvCxnSpPr>
            <a:cxnSpLocks/>
            <a:stCxn id="36" idx="0"/>
            <a:endCxn id="4" idx="2"/>
          </p:cNvCxnSpPr>
          <p:nvPr/>
        </p:nvCxnSpPr>
        <p:spPr>
          <a:xfrm flipH="1" flipV="1">
            <a:off x="3953813" y="2437081"/>
            <a:ext cx="2142187" cy="272473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CDEE98C-87CF-0540-A227-5A96C35C2476}"/>
              </a:ext>
            </a:extLst>
          </p:cNvPr>
          <p:cNvSpPr txBox="1"/>
          <p:nvPr/>
        </p:nvSpPr>
        <p:spPr>
          <a:xfrm>
            <a:off x="2799475" y="3493504"/>
            <a:ext cx="1763332" cy="369332"/>
          </a:xfrm>
          <a:prstGeom prst="rect">
            <a:avLst/>
          </a:prstGeom>
          <a:noFill/>
          <a:ln>
            <a:solidFill>
              <a:schemeClr val="tx1"/>
            </a:solidFill>
          </a:ln>
        </p:spPr>
        <p:txBody>
          <a:bodyPr wrap="square" rtlCol="0">
            <a:spAutoFit/>
          </a:bodyPr>
          <a:lstStyle/>
          <a:p>
            <a:pPr algn="ctr"/>
            <a:r>
              <a:rPr lang="en-US" dirty="0"/>
              <a:t>PO </a:t>
            </a:r>
            <a:r>
              <a:rPr lang="en-US" dirty="0" err="1"/>
              <a:t>Venodilators</a:t>
            </a:r>
            <a:endParaRPr lang="en-US" dirty="0"/>
          </a:p>
        </p:txBody>
      </p:sp>
      <p:sp>
        <p:nvSpPr>
          <p:cNvPr id="36" name="TextBox 35">
            <a:extLst>
              <a:ext uri="{FF2B5EF4-FFF2-40B4-BE49-F238E27FC236}">
                <a16:creationId xmlns:a16="http://schemas.microsoft.com/office/drawing/2014/main" id="{1DD333B2-E30F-F746-A33F-F71AF2997DF9}"/>
              </a:ext>
            </a:extLst>
          </p:cNvPr>
          <p:cNvSpPr txBox="1"/>
          <p:nvPr/>
        </p:nvSpPr>
        <p:spPr>
          <a:xfrm>
            <a:off x="5168721" y="5161812"/>
            <a:ext cx="1854558" cy="369332"/>
          </a:xfrm>
          <a:prstGeom prst="rect">
            <a:avLst/>
          </a:prstGeom>
          <a:noFill/>
        </p:spPr>
        <p:txBody>
          <a:bodyPr wrap="square" rtlCol="0">
            <a:spAutoFit/>
          </a:bodyPr>
          <a:lstStyle/>
          <a:p>
            <a:pPr algn="ctr"/>
            <a:r>
              <a:rPr lang="en-US" dirty="0"/>
              <a:t>Inotropes</a:t>
            </a:r>
          </a:p>
        </p:txBody>
      </p:sp>
      <p:sp>
        <p:nvSpPr>
          <p:cNvPr id="13" name="TextBox 12">
            <a:extLst>
              <a:ext uri="{FF2B5EF4-FFF2-40B4-BE49-F238E27FC236}">
                <a16:creationId xmlns:a16="http://schemas.microsoft.com/office/drawing/2014/main" id="{1151A372-3FB5-034B-A25D-00AC67E8FE02}"/>
              </a:ext>
            </a:extLst>
          </p:cNvPr>
          <p:cNvSpPr txBox="1"/>
          <p:nvPr/>
        </p:nvSpPr>
        <p:spPr>
          <a:xfrm>
            <a:off x="3511940" y="4596718"/>
            <a:ext cx="1849658" cy="369332"/>
          </a:xfrm>
          <a:prstGeom prst="rect">
            <a:avLst/>
          </a:prstGeom>
          <a:noFill/>
          <a:ln>
            <a:solidFill>
              <a:schemeClr val="tx1"/>
            </a:solidFill>
          </a:ln>
        </p:spPr>
        <p:txBody>
          <a:bodyPr wrap="square" rtlCol="0">
            <a:spAutoFit/>
          </a:bodyPr>
          <a:lstStyle/>
          <a:p>
            <a:pPr algn="ctr"/>
            <a:r>
              <a:rPr lang="en-US" dirty="0"/>
              <a:t>IV </a:t>
            </a:r>
            <a:r>
              <a:rPr lang="en-US" dirty="0" err="1"/>
              <a:t>Venodilators</a:t>
            </a:r>
            <a:endParaRPr lang="en-US" dirty="0"/>
          </a:p>
        </p:txBody>
      </p:sp>
      <p:sp>
        <p:nvSpPr>
          <p:cNvPr id="14" name="TextBox 13">
            <a:extLst>
              <a:ext uri="{FF2B5EF4-FFF2-40B4-BE49-F238E27FC236}">
                <a16:creationId xmlns:a16="http://schemas.microsoft.com/office/drawing/2014/main" id="{B1B91704-778A-884F-BC3C-FB0943BBB8CD}"/>
              </a:ext>
            </a:extLst>
          </p:cNvPr>
          <p:cNvSpPr txBox="1"/>
          <p:nvPr/>
        </p:nvSpPr>
        <p:spPr>
          <a:xfrm>
            <a:off x="1747700" y="4314201"/>
            <a:ext cx="1051775" cy="369332"/>
          </a:xfrm>
          <a:prstGeom prst="rect">
            <a:avLst/>
          </a:prstGeom>
          <a:noFill/>
          <a:ln>
            <a:solidFill>
              <a:schemeClr val="tx1"/>
            </a:solidFill>
          </a:ln>
        </p:spPr>
        <p:txBody>
          <a:bodyPr wrap="square" rtlCol="0">
            <a:spAutoFit/>
          </a:bodyPr>
          <a:lstStyle/>
          <a:p>
            <a:pPr algn="ctr"/>
            <a:r>
              <a:rPr lang="en-US" dirty="0"/>
              <a:t>BiPAP</a:t>
            </a:r>
          </a:p>
        </p:txBody>
      </p:sp>
      <p:cxnSp>
        <p:nvCxnSpPr>
          <p:cNvPr id="15" name="Straight Arrow Connector 14">
            <a:extLst>
              <a:ext uri="{FF2B5EF4-FFF2-40B4-BE49-F238E27FC236}">
                <a16:creationId xmlns:a16="http://schemas.microsoft.com/office/drawing/2014/main" id="{52A1154A-0C9D-9646-AE01-CA663681FF9D}"/>
              </a:ext>
            </a:extLst>
          </p:cNvPr>
          <p:cNvCxnSpPr>
            <a:cxnSpLocks/>
          </p:cNvCxnSpPr>
          <p:nvPr/>
        </p:nvCxnSpPr>
        <p:spPr>
          <a:xfrm>
            <a:off x="3759488" y="3875955"/>
            <a:ext cx="0" cy="659898"/>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8E663FFA-531F-0C4E-89D5-DD8DA35F4EB4}"/>
              </a:ext>
            </a:extLst>
          </p:cNvPr>
          <p:cNvGrpSpPr/>
          <p:nvPr/>
        </p:nvGrpSpPr>
        <p:grpSpPr>
          <a:xfrm>
            <a:off x="433699" y="3598120"/>
            <a:ext cx="646331" cy="2467829"/>
            <a:chOff x="433699" y="3598120"/>
            <a:chExt cx="646331" cy="2467829"/>
          </a:xfrm>
        </p:grpSpPr>
        <p:cxnSp>
          <p:nvCxnSpPr>
            <p:cNvPr id="18" name="Straight Arrow Connector 17">
              <a:extLst>
                <a:ext uri="{FF2B5EF4-FFF2-40B4-BE49-F238E27FC236}">
                  <a16:creationId xmlns:a16="http://schemas.microsoft.com/office/drawing/2014/main" id="{525ECC9F-A46D-AA44-930A-B5B746D1515A}"/>
                </a:ext>
              </a:extLst>
            </p:cNvPr>
            <p:cNvCxnSpPr/>
            <p:nvPr/>
          </p:nvCxnSpPr>
          <p:spPr>
            <a:xfrm>
              <a:off x="746975" y="3657600"/>
              <a:ext cx="0" cy="2408349"/>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70B8F1CC-EF8E-D54A-A6C2-D41DF29AA8C6}"/>
                </a:ext>
              </a:extLst>
            </p:cNvPr>
            <p:cNvSpPr txBox="1"/>
            <p:nvPr/>
          </p:nvSpPr>
          <p:spPr>
            <a:xfrm rot="16200000">
              <a:off x="-402234" y="4434053"/>
              <a:ext cx="2318197" cy="646331"/>
            </a:xfrm>
            <a:prstGeom prst="rect">
              <a:avLst/>
            </a:prstGeom>
            <a:noFill/>
          </p:spPr>
          <p:txBody>
            <a:bodyPr wrap="square" rtlCol="0">
              <a:spAutoFit/>
            </a:bodyPr>
            <a:lstStyle/>
            <a:p>
              <a:r>
                <a:rPr lang="en-US" dirty="0"/>
                <a:t>Increasing level of care/ side effects</a:t>
              </a:r>
            </a:p>
          </p:txBody>
        </p:sp>
      </p:grpSp>
    </p:spTree>
    <p:extLst>
      <p:ext uri="{BB962C8B-B14F-4D97-AF65-F5344CB8AC3E}">
        <p14:creationId xmlns:p14="http://schemas.microsoft.com/office/powerpoint/2010/main" val="3223298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fade">
                                      <p:cBhvr>
                                        <p:cTn id="10" dur="500"/>
                                        <p:tgtEl>
                                          <p:spTgt spid="3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wipe(up)">
                                      <p:cBhvr>
                                        <p:cTn id="1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3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252EB-48B7-5849-A67F-B56A55C07BF6}"/>
              </a:ext>
            </a:extLst>
          </p:cNvPr>
          <p:cNvSpPr>
            <a:spLocks noGrp="1"/>
          </p:cNvSpPr>
          <p:nvPr>
            <p:ph type="title"/>
          </p:nvPr>
        </p:nvSpPr>
        <p:spPr/>
        <p:txBody>
          <a:bodyPr/>
          <a:lstStyle/>
          <a:p>
            <a:r>
              <a:rPr lang="en-US" dirty="0"/>
              <a:t>Inotrope/Vasopressor Options </a:t>
            </a:r>
          </a:p>
        </p:txBody>
      </p:sp>
      <p:pic>
        <p:nvPicPr>
          <p:cNvPr id="9" name="Content Placeholder 8">
            <a:extLst>
              <a:ext uri="{FF2B5EF4-FFF2-40B4-BE49-F238E27FC236}">
                <a16:creationId xmlns:a16="http://schemas.microsoft.com/office/drawing/2014/main" id="{AFA62C2F-1C87-904A-9E8D-87246342B926}"/>
              </a:ext>
            </a:extLst>
          </p:cNvPr>
          <p:cNvPicPr>
            <a:picLocks noGrp="1" noChangeAspect="1"/>
          </p:cNvPicPr>
          <p:nvPr>
            <p:ph idx="1"/>
          </p:nvPr>
        </p:nvPicPr>
        <p:blipFill>
          <a:blip r:embed="rId3"/>
          <a:stretch>
            <a:fillRect/>
          </a:stretch>
        </p:blipFill>
        <p:spPr>
          <a:xfrm>
            <a:off x="838200" y="1690688"/>
            <a:ext cx="10515600" cy="2781816"/>
          </a:xfrm>
        </p:spPr>
      </p:pic>
      <p:pic>
        <p:nvPicPr>
          <p:cNvPr id="4" name="Picture 3">
            <a:extLst>
              <a:ext uri="{FF2B5EF4-FFF2-40B4-BE49-F238E27FC236}">
                <a16:creationId xmlns:a16="http://schemas.microsoft.com/office/drawing/2014/main" id="{A33604F4-5445-7948-A99D-98DBC12B33DF}"/>
              </a:ext>
            </a:extLst>
          </p:cNvPr>
          <p:cNvPicPr>
            <a:picLocks noChangeAspect="1"/>
          </p:cNvPicPr>
          <p:nvPr/>
        </p:nvPicPr>
        <p:blipFill>
          <a:blip r:embed="rId4"/>
          <a:stretch>
            <a:fillRect/>
          </a:stretch>
        </p:blipFill>
        <p:spPr>
          <a:xfrm>
            <a:off x="827568" y="4472504"/>
            <a:ext cx="10533888" cy="2108920"/>
          </a:xfrm>
          <a:prstGeom prst="rect">
            <a:avLst/>
          </a:prstGeom>
        </p:spPr>
      </p:pic>
      <p:sp>
        <p:nvSpPr>
          <p:cNvPr id="3" name="Rectangle 2">
            <a:extLst>
              <a:ext uri="{FF2B5EF4-FFF2-40B4-BE49-F238E27FC236}">
                <a16:creationId xmlns:a16="http://schemas.microsoft.com/office/drawing/2014/main" id="{010C145E-2018-B145-AA9D-82DE7EB97EF2}"/>
              </a:ext>
            </a:extLst>
          </p:cNvPr>
          <p:cNvSpPr/>
          <p:nvPr/>
        </p:nvSpPr>
        <p:spPr>
          <a:xfrm>
            <a:off x="838200" y="2686050"/>
            <a:ext cx="10515600" cy="771525"/>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6ACD811-8EC5-6544-ABE5-336B17EA09B7}"/>
              </a:ext>
            </a:extLst>
          </p:cNvPr>
          <p:cNvSpPr/>
          <p:nvPr/>
        </p:nvSpPr>
        <p:spPr>
          <a:xfrm>
            <a:off x="845856" y="4798304"/>
            <a:ext cx="10515600" cy="388059"/>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4FA0A7D-476F-A54D-8D72-E2F0572BA202}"/>
              </a:ext>
            </a:extLst>
          </p:cNvPr>
          <p:cNvSpPr/>
          <p:nvPr/>
        </p:nvSpPr>
        <p:spPr>
          <a:xfrm>
            <a:off x="845856" y="5495834"/>
            <a:ext cx="10515600" cy="388059"/>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589946A-EAB7-BC4A-AA54-0B1121ABDA2E}"/>
              </a:ext>
            </a:extLst>
          </p:cNvPr>
          <p:cNvSpPr/>
          <p:nvPr/>
        </p:nvSpPr>
        <p:spPr>
          <a:xfrm>
            <a:off x="827568" y="4798304"/>
            <a:ext cx="10515600" cy="388059"/>
          </a:xfrm>
          <a:prstGeom prst="rect">
            <a:avLst/>
          </a:prstGeom>
          <a:solidFill>
            <a:srgbClr val="FF0000">
              <a:alpha val="33000"/>
            </a:srgbClr>
          </a:solid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3288853-43C2-954B-914F-81216F4945D8}"/>
              </a:ext>
            </a:extLst>
          </p:cNvPr>
          <p:cNvSpPr/>
          <p:nvPr/>
        </p:nvSpPr>
        <p:spPr>
          <a:xfrm>
            <a:off x="827568" y="2693537"/>
            <a:ext cx="10526232" cy="764038"/>
          </a:xfrm>
          <a:prstGeom prst="rect">
            <a:avLst/>
          </a:prstGeom>
          <a:solidFill>
            <a:srgbClr val="FF0000">
              <a:alpha val="33000"/>
            </a:srgbClr>
          </a:solid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7881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E1446-1712-5342-A9CF-0CD7F1FF5E63}"/>
              </a:ext>
            </a:extLst>
          </p:cNvPr>
          <p:cNvSpPr>
            <a:spLocks noGrp="1"/>
          </p:cNvSpPr>
          <p:nvPr>
            <p:ph type="title"/>
          </p:nvPr>
        </p:nvSpPr>
        <p:spPr/>
        <p:txBody>
          <a:bodyPr/>
          <a:lstStyle/>
          <a:p>
            <a:r>
              <a:rPr lang="en-US" dirty="0"/>
              <a:t>The Cardiogenic Shock Spiral</a:t>
            </a:r>
          </a:p>
        </p:txBody>
      </p:sp>
      <p:pic>
        <p:nvPicPr>
          <p:cNvPr id="5" name="Content Placeholder 4">
            <a:extLst>
              <a:ext uri="{FF2B5EF4-FFF2-40B4-BE49-F238E27FC236}">
                <a16:creationId xmlns:a16="http://schemas.microsoft.com/office/drawing/2014/main" id="{21010713-904B-0449-B804-E7EAF6594500}"/>
              </a:ext>
            </a:extLst>
          </p:cNvPr>
          <p:cNvPicPr>
            <a:picLocks noGrp="1" noChangeAspect="1"/>
          </p:cNvPicPr>
          <p:nvPr>
            <p:ph idx="1"/>
          </p:nvPr>
        </p:nvPicPr>
        <p:blipFill>
          <a:blip r:embed="rId3"/>
          <a:stretch>
            <a:fillRect/>
          </a:stretch>
        </p:blipFill>
        <p:spPr>
          <a:xfrm>
            <a:off x="2779712" y="1690688"/>
            <a:ext cx="6607175" cy="5047882"/>
          </a:xfrm>
        </p:spPr>
      </p:pic>
    </p:spTree>
    <p:extLst>
      <p:ext uri="{BB962C8B-B14F-4D97-AF65-F5344CB8AC3E}">
        <p14:creationId xmlns:p14="http://schemas.microsoft.com/office/powerpoint/2010/main" val="34034754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252EB-48B7-5849-A67F-B56A55C07BF6}"/>
              </a:ext>
            </a:extLst>
          </p:cNvPr>
          <p:cNvSpPr>
            <a:spLocks noGrp="1"/>
          </p:cNvSpPr>
          <p:nvPr>
            <p:ph type="title"/>
          </p:nvPr>
        </p:nvSpPr>
        <p:spPr/>
        <p:txBody>
          <a:bodyPr/>
          <a:lstStyle/>
          <a:p>
            <a:r>
              <a:rPr lang="en-US" dirty="0"/>
              <a:t>Inotrope/Vasopressor Options </a:t>
            </a:r>
          </a:p>
        </p:txBody>
      </p:sp>
      <p:pic>
        <p:nvPicPr>
          <p:cNvPr id="9" name="Content Placeholder 8">
            <a:extLst>
              <a:ext uri="{FF2B5EF4-FFF2-40B4-BE49-F238E27FC236}">
                <a16:creationId xmlns:a16="http://schemas.microsoft.com/office/drawing/2014/main" id="{AFA62C2F-1C87-904A-9E8D-87246342B926}"/>
              </a:ext>
            </a:extLst>
          </p:cNvPr>
          <p:cNvPicPr>
            <a:picLocks noGrp="1" noChangeAspect="1"/>
          </p:cNvPicPr>
          <p:nvPr>
            <p:ph idx="1"/>
          </p:nvPr>
        </p:nvPicPr>
        <p:blipFill>
          <a:blip r:embed="rId3"/>
          <a:stretch>
            <a:fillRect/>
          </a:stretch>
        </p:blipFill>
        <p:spPr>
          <a:xfrm>
            <a:off x="838200" y="1690688"/>
            <a:ext cx="10515600" cy="2781816"/>
          </a:xfrm>
        </p:spPr>
      </p:pic>
      <p:pic>
        <p:nvPicPr>
          <p:cNvPr id="4" name="Picture 3">
            <a:extLst>
              <a:ext uri="{FF2B5EF4-FFF2-40B4-BE49-F238E27FC236}">
                <a16:creationId xmlns:a16="http://schemas.microsoft.com/office/drawing/2014/main" id="{A33604F4-5445-7948-A99D-98DBC12B33DF}"/>
              </a:ext>
            </a:extLst>
          </p:cNvPr>
          <p:cNvPicPr>
            <a:picLocks noChangeAspect="1"/>
          </p:cNvPicPr>
          <p:nvPr/>
        </p:nvPicPr>
        <p:blipFill>
          <a:blip r:embed="rId4"/>
          <a:stretch>
            <a:fillRect/>
          </a:stretch>
        </p:blipFill>
        <p:spPr>
          <a:xfrm>
            <a:off x="827568" y="4472504"/>
            <a:ext cx="10533888" cy="2108920"/>
          </a:xfrm>
          <a:prstGeom prst="rect">
            <a:avLst/>
          </a:prstGeom>
        </p:spPr>
      </p:pic>
      <p:sp>
        <p:nvSpPr>
          <p:cNvPr id="3" name="Rectangle 2">
            <a:extLst>
              <a:ext uri="{FF2B5EF4-FFF2-40B4-BE49-F238E27FC236}">
                <a16:creationId xmlns:a16="http://schemas.microsoft.com/office/drawing/2014/main" id="{010C145E-2018-B145-AA9D-82DE7EB97EF2}"/>
              </a:ext>
            </a:extLst>
          </p:cNvPr>
          <p:cNvSpPr/>
          <p:nvPr/>
        </p:nvSpPr>
        <p:spPr>
          <a:xfrm>
            <a:off x="838200" y="2686050"/>
            <a:ext cx="10515600" cy="771525"/>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6ACD811-8EC5-6544-ABE5-336B17EA09B7}"/>
              </a:ext>
            </a:extLst>
          </p:cNvPr>
          <p:cNvSpPr/>
          <p:nvPr/>
        </p:nvSpPr>
        <p:spPr>
          <a:xfrm>
            <a:off x="845856" y="4798304"/>
            <a:ext cx="10515600" cy="388059"/>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4FA0A7D-476F-A54D-8D72-E2F0572BA202}"/>
              </a:ext>
            </a:extLst>
          </p:cNvPr>
          <p:cNvSpPr/>
          <p:nvPr/>
        </p:nvSpPr>
        <p:spPr>
          <a:xfrm>
            <a:off x="845856" y="5495834"/>
            <a:ext cx="10515600" cy="388059"/>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589946A-EAB7-BC4A-AA54-0B1121ABDA2E}"/>
              </a:ext>
            </a:extLst>
          </p:cNvPr>
          <p:cNvSpPr/>
          <p:nvPr/>
        </p:nvSpPr>
        <p:spPr>
          <a:xfrm>
            <a:off x="827568" y="4798304"/>
            <a:ext cx="10515600" cy="388059"/>
          </a:xfrm>
          <a:prstGeom prst="rect">
            <a:avLst/>
          </a:prstGeom>
          <a:solidFill>
            <a:srgbClr val="FF0000">
              <a:alpha val="33000"/>
            </a:srgbClr>
          </a:solid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3288853-43C2-954B-914F-81216F4945D8}"/>
              </a:ext>
            </a:extLst>
          </p:cNvPr>
          <p:cNvSpPr/>
          <p:nvPr/>
        </p:nvSpPr>
        <p:spPr>
          <a:xfrm>
            <a:off x="827568" y="2693537"/>
            <a:ext cx="10526232" cy="764038"/>
          </a:xfrm>
          <a:prstGeom prst="rect">
            <a:avLst/>
          </a:prstGeom>
          <a:solidFill>
            <a:srgbClr val="FF0000">
              <a:alpha val="33000"/>
            </a:srgbClr>
          </a:solid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D982825-61E2-CA4C-898B-D59258024C8B}"/>
              </a:ext>
            </a:extLst>
          </p:cNvPr>
          <p:cNvSpPr/>
          <p:nvPr/>
        </p:nvSpPr>
        <p:spPr>
          <a:xfrm>
            <a:off x="827568" y="5495833"/>
            <a:ext cx="10515600" cy="388059"/>
          </a:xfrm>
          <a:prstGeom prst="rect">
            <a:avLst/>
          </a:prstGeom>
          <a:solidFill>
            <a:srgbClr val="FF0000">
              <a:alpha val="33000"/>
            </a:srgbClr>
          </a:solid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9494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a:extLst>
              <a:ext uri="{FF2B5EF4-FFF2-40B4-BE49-F238E27FC236}">
                <a16:creationId xmlns:a16="http://schemas.microsoft.com/office/drawing/2014/main" id="{63A22055-4D4E-8141-A48E-093B6C3553A0}"/>
              </a:ext>
            </a:extLst>
          </p:cNvPr>
          <p:cNvCxnSpPr>
            <a:cxnSpLocks/>
          </p:cNvCxnSpPr>
          <p:nvPr/>
        </p:nvCxnSpPr>
        <p:spPr>
          <a:xfrm flipH="1" flipV="1">
            <a:off x="7142565" y="4400550"/>
            <a:ext cx="16042" cy="909752"/>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260B1FE-9772-8E44-8FFD-C76E36ECF4A8}"/>
              </a:ext>
            </a:extLst>
          </p:cNvPr>
          <p:cNvSpPr>
            <a:spLocks noGrp="1"/>
          </p:cNvSpPr>
          <p:nvPr>
            <p:ph type="title"/>
          </p:nvPr>
        </p:nvSpPr>
        <p:spPr/>
        <p:txBody>
          <a:bodyPr/>
          <a:lstStyle/>
          <a:p>
            <a:r>
              <a:rPr lang="en-US" dirty="0"/>
              <a:t>Milrinone </a:t>
            </a:r>
          </a:p>
        </p:txBody>
      </p:sp>
      <p:sp>
        <p:nvSpPr>
          <p:cNvPr id="11" name="Freeform 10">
            <a:extLst>
              <a:ext uri="{FF2B5EF4-FFF2-40B4-BE49-F238E27FC236}">
                <a16:creationId xmlns:a16="http://schemas.microsoft.com/office/drawing/2014/main" id="{A231C0D5-77EB-9D4D-A634-5EE62DD2A0A9}"/>
              </a:ext>
            </a:extLst>
          </p:cNvPr>
          <p:cNvSpPr/>
          <p:nvPr/>
        </p:nvSpPr>
        <p:spPr>
          <a:xfrm>
            <a:off x="5009092" y="5310301"/>
            <a:ext cx="2149515" cy="383901"/>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8C2B10CC-3E12-3F4E-B497-F60DFB87B175}"/>
              </a:ext>
            </a:extLst>
          </p:cNvPr>
          <p:cNvCxnSpPr>
            <a:cxnSpLocks/>
            <a:stCxn id="11" idx="2"/>
          </p:cNvCxnSpPr>
          <p:nvPr/>
        </p:nvCxnSpPr>
        <p:spPr>
          <a:xfrm flipH="1" flipV="1">
            <a:off x="7142565" y="4772027"/>
            <a:ext cx="16042" cy="5382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B86310F-990E-734A-835E-7FDDFA356B34}"/>
              </a:ext>
            </a:extLst>
          </p:cNvPr>
          <p:cNvCxnSpPr>
            <a:cxnSpLocks/>
            <a:stCxn id="11" idx="0"/>
          </p:cNvCxnSpPr>
          <p:nvPr/>
        </p:nvCxnSpPr>
        <p:spPr>
          <a:xfrm flipV="1">
            <a:off x="5009092" y="4475747"/>
            <a:ext cx="0" cy="121845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Freeform 17">
            <a:extLst>
              <a:ext uri="{FF2B5EF4-FFF2-40B4-BE49-F238E27FC236}">
                <a16:creationId xmlns:a16="http://schemas.microsoft.com/office/drawing/2014/main" id="{2FEEE4D6-FFB5-A74E-9E89-79392CFA1715}"/>
              </a:ext>
            </a:extLst>
          </p:cNvPr>
          <p:cNvSpPr/>
          <p:nvPr/>
        </p:nvSpPr>
        <p:spPr>
          <a:xfrm>
            <a:off x="5008843" y="4322899"/>
            <a:ext cx="2133722" cy="448935"/>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Lst>
            <a:ahLst/>
            <a:cxnLst>
              <a:cxn ang="0">
                <a:pos x="connsiteX0" y="connsiteY0"/>
              </a:cxn>
              <a:cxn ang="0">
                <a:pos x="connsiteX1" y="connsiteY1"/>
              </a:cxn>
              <a:cxn ang="0">
                <a:pos x="connsiteX2" y="connsiteY2"/>
              </a:cxn>
            </a:cxnLst>
            <a:rect l="l" t="t" r="r" b="b"/>
            <a:pathLst>
              <a:path w="2620412" h="1162738">
                <a:moveTo>
                  <a:pt x="2620412" y="1162738"/>
                </a:moveTo>
                <a:cubicBezTo>
                  <a:pt x="2382453" y="629338"/>
                  <a:pt x="1660560" y="152086"/>
                  <a:pt x="1224749" y="23749"/>
                </a:cubicBezTo>
                <a:cubicBezTo>
                  <a:pt x="788939" y="-104588"/>
                  <a:pt x="-77335" y="325875"/>
                  <a:pt x="5549" y="39271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AD54F10F-34FA-484A-BD7C-BBA8B6261CA5}"/>
              </a:ext>
            </a:extLst>
          </p:cNvPr>
          <p:cNvGrpSpPr/>
          <p:nvPr/>
        </p:nvGrpSpPr>
        <p:grpSpPr>
          <a:xfrm>
            <a:off x="2849609" y="1512476"/>
            <a:ext cx="4876800" cy="4523874"/>
            <a:chOff x="3930316" y="1267326"/>
            <a:chExt cx="4876800" cy="4523874"/>
          </a:xfrm>
        </p:grpSpPr>
        <p:cxnSp>
          <p:nvCxnSpPr>
            <p:cNvPr id="28" name="Straight Arrow Connector 27">
              <a:extLst>
                <a:ext uri="{FF2B5EF4-FFF2-40B4-BE49-F238E27FC236}">
                  <a16:creationId xmlns:a16="http://schemas.microsoft.com/office/drawing/2014/main" id="{16655701-0C2D-0647-9A8C-0FD0B258EE9E}"/>
                </a:ext>
              </a:extLst>
            </p:cNvPr>
            <p:cNvCxnSpPr>
              <a:cxnSpLocks/>
            </p:cNvCxnSpPr>
            <p:nvPr/>
          </p:nvCxnSpPr>
          <p:spPr>
            <a:xfrm>
              <a:off x="3930316" y="5791200"/>
              <a:ext cx="4876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7005CB8-0518-E048-A691-A74D3562EEA2}"/>
                </a:ext>
              </a:extLst>
            </p:cNvPr>
            <p:cNvCxnSpPr>
              <a:cxnSpLocks/>
            </p:cNvCxnSpPr>
            <p:nvPr/>
          </p:nvCxnSpPr>
          <p:spPr>
            <a:xfrm flipV="1">
              <a:off x="3930316" y="1267326"/>
              <a:ext cx="0" cy="4523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1C788A46-F7FA-4F40-9065-DB06E3406E63}"/>
              </a:ext>
            </a:extLst>
          </p:cNvPr>
          <p:cNvSpPr txBox="1"/>
          <p:nvPr/>
        </p:nvSpPr>
        <p:spPr>
          <a:xfrm>
            <a:off x="17245263" y="-144379"/>
            <a:ext cx="184731" cy="369332"/>
          </a:xfrm>
          <a:prstGeom prst="rect">
            <a:avLst/>
          </a:prstGeom>
          <a:noFill/>
          <a:ln>
            <a:solidFill>
              <a:schemeClr val="accent1"/>
            </a:solidFill>
          </a:ln>
        </p:spPr>
        <p:txBody>
          <a:bodyPr wrap="none" rtlCol="0">
            <a:spAutoFit/>
          </a:bodyPr>
          <a:lstStyle/>
          <a:p>
            <a:endParaRPr lang="en-US" dirty="0"/>
          </a:p>
        </p:txBody>
      </p:sp>
      <p:grpSp>
        <p:nvGrpSpPr>
          <p:cNvPr id="15" name="Group 14">
            <a:extLst>
              <a:ext uri="{FF2B5EF4-FFF2-40B4-BE49-F238E27FC236}">
                <a16:creationId xmlns:a16="http://schemas.microsoft.com/office/drawing/2014/main" id="{E2095C2D-2817-A84A-9C65-4CD1BF4F6848}"/>
              </a:ext>
            </a:extLst>
          </p:cNvPr>
          <p:cNvGrpSpPr/>
          <p:nvPr/>
        </p:nvGrpSpPr>
        <p:grpSpPr>
          <a:xfrm>
            <a:off x="5007140" y="5750781"/>
            <a:ext cx="2151717" cy="598323"/>
            <a:chOff x="5007140" y="5750781"/>
            <a:chExt cx="2151717" cy="598323"/>
          </a:xfrm>
        </p:grpSpPr>
        <p:grpSp>
          <p:nvGrpSpPr>
            <p:cNvPr id="8" name="Group 7">
              <a:extLst>
                <a:ext uri="{FF2B5EF4-FFF2-40B4-BE49-F238E27FC236}">
                  <a16:creationId xmlns:a16="http://schemas.microsoft.com/office/drawing/2014/main" id="{82F5EA7C-3A4F-7C45-BD90-7422327E879F}"/>
                </a:ext>
              </a:extLst>
            </p:cNvPr>
            <p:cNvGrpSpPr/>
            <p:nvPr/>
          </p:nvGrpSpPr>
          <p:grpSpPr>
            <a:xfrm>
              <a:off x="5007140" y="5750781"/>
              <a:ext cx="2151717" cy="598323"/>
              <a:chOff x="5022216" y="6036350"/>
              <a:chExt cx="2151717" cy="598323"/>
            </a:xfrm>
          </p:grpSpPr>
          <p:cxnSp>
            <p:nvCxnSpPr>
              <p:cNvPr id="4" name="Straight Connector 3">
                <a:extLst>
                  <a:ext uri="{FF2B5EF4-FFF2-40B4-BE49-F238E27FC236}">
                    <a16:creationId xmlns:a16="http://schemas.microsoft.com/office/drawing/2014/main" id="{EA8D9ACA-A07B-2944-9A58-603E0E8748E1}"/>
                  </a:ext>
                </a:extLst>
              </p:cNvPr>
              <p:cNvCxnSpPr>
                <a:cxnSpLocks/>
              </p:cNvCxnSpPr>
              <p:nvPr/>
            </p:nvCxnSpPr>
            <p:spPr>
              <a:xfrm>
                <a:off x="5022216" y="6036350"/>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25FA48A-EA19-C74C-A030-EEA1577C455F}"/>
                  </a:ext>
                </a:extLst>
              </p:cNvPr>
              <p:cNvCxnSpPr>
                <a:cxnSpLocks/>
              </p:cNvCxnSpPr>
              <p:nvPr/>
            </p:nvCxnSpPr>
            <p:spPr>
              <a:xfrm>
                <a:off x="7173933" y="6036350"/>
                <a:ext cx="0" cy="204029"/>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83E43DC-E4D5-3A42-9EB0-D31F39B54EBE}"/>
                  </a:ext>
                </a:extLst>
              </p:cNvPr>
              <p:cNvSpPr txBox="1"/>
              <p:nvPr/>
            </p:nvSpPr>
            <p:spPr>
              <a:xfrm>
                <a:off x="5275623" y="6265341"/>
                <a:ext cx="1792108" cy="369332"/>
              </a:xfrm>
              <a:prstGeom prst="rect">
                <a:avLst/>
              </a:prstGeom>
              <a:noFill/>
            </p:spPr>
            <p:txBody>
              <a:bodyPr wrap="square" rtlCol="0">
                <a:spAutoFit/>
              </a:bodyPr>
              <a:lstStyle/>
              <a:p>
                <a:r>
                  <a:rPr lang="en-US" dirty="0"/>
                  <a:t>Stroke volume </a:t>
                </a:r>
              </a:p>
            </p:txBody>
          </p:sp>
        </p:grpSp>
        <p:cxnSp>
          <p:nvCxnSpPr>
            <p:cNvPr id="35" name="Straight Connector 34">
              <a:extLst>
                <a:ext uri="{FF2B5EF4-FFF2-40B4-BE49-F238E27FC236}">
                  <a16:creationId xmlns:a16="http://schemas.microsoft.com/office/drawing/2014/main" id="{30A70649-085F-A545-BE9F-AD37C282ECD1}"/>
                </a:ext>
              </a:extLst>
            </p:cNvPr>
            <p:cNvCxnSpPr>
              <a:cxnSpLocks/>
            </p:cNvCxnSpPr>
            <p:nvPr/>
          </p:nvCxnSpPr>
          <p:spPr>
            <a:xfrm>
              <a:off x="5008843" y="5865276"/>
              <a:ext cx="2149764"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7" name="Straight Arrow Connector 26">
            <a:extLst>
              <a:ext uri="{FF2B5EF4-FFF2-40B4-BE49-F238E27FC236}">
                <a16:creationId xmlns:a16="http://schemas.microsoft.com/office/drawing/2014/main" id="{2ECF21B1-AA0A-E341-9F58-AD5D696F0073}"/>
              </a:ext>
            </a:extLst>
          </p:cNvPr>
          <p:cNvCxnSpPr/>
          <p:nvPr/>
        </p:nvCxnSpPr>
        <p:spPr>
          <a:xfrm flipH="1" flipV="1">
            <a:off x="4357689" y="2643188"/>
            <a:ext cx="2813451" cy="339316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1F1F25C-2773-C043-9872-92EAACF9D929}"/>
              </a:ext>
            </a:extLst>
          </p:cNvPr>
          <p:cNvCxnSpPr>
            <a:cxnSpLocks/>
          </p:cNvCxnSpPr>
          <p:nvPr/>
        </p:nvCxnSpPr>
        <p:spPr>
          <a:xfrm flipV="1">
            <a:off x="5526077" y="4122688"/>
            <a:ext cx="16043" cy="154054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2" name="Freeform 31">
            <a:extLst>
              <a:ext uri="{FF2B5EF4-FFF2-40B4-BE49-F238E27FC236}">
                <a16:creationId xmlns:a16="http://schemas.microsoft.com/office/drawing/2014/main" id="{903FEF49-C00E-9D41-B419-98E4BC3896EB}"/>
              </a:ext>
            </a:extLst>
          </p:cNvPr>
          <p:cNvSpPr/>
          <p:nvPr/>
        </p:nvSpPr>
        <p:spPr>
          <a:xfrm>
            <a:off x="5542119" y="3951615"/>
            <a:ext cx="1600445" cy="448935"/>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Lst>
            <a:ahLst/>
            <a:cxnLst>
              <a:cxn ang="0">
                <a:pos x="connsiteX0" y="connsiteY0"/>
              </a:cxn>
              <a:cxn ang="0">
                <a:pos x="connsiteX1" y="connsiteY1"/>
              </a:cxn>
              <a:cxn ang="0">
                <a:pos x="connsiteX2" y="connsiteY2"/>
              </a:cxn>
            </a:cxnLst>
            <a:rect l="l" t="t" r="r" b="b"/>
            <a:pathLst>
              <a:path w="2620412" h="1162738">
                <a:moveTo>
                  <a:pt x="2620412" y="1162738"/>
                </a:moveTo>
                <a:cubicBezTo>
                  <a:pt x="2382453" y="629338"/>
                  <a:pt x="1660560" y="152086"/>
                  <a:pt x="1224749" y="23749"/>
                </a:cubicBezTo>
                <a:cubicBezTo>
                  <a:pt x="788939" y="-104588"/>
                  <a:pt x="-77335" y="325875"/>
                  <a:pt x="5549" y="392717"/>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36">
            <a:extLst>
              <a:ext uri="{FF2B5EF4-FFF2-40B4-BE49-F238E27FC236}">
                <a16:creationId xmlns:a16="http://schemas.microsoft.com/office/drawing/2014/main" id="{209BCE46-A8E4-BB4B-BE58-BBD4860A97BA}"/>
              </a:ext>
            </a:extLst>
          </p:cNvPr>
          <p:cNvSpPr/>
          <p:nvPr/>
        </p:nvSpPr>
        <p:spPr>
          <a:xfrm>
            <a:off x="5526077" y="5310302"/>
            <a:ext cx="1632530" cy="352926"/>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22AA28E4-153D-6A44-A682-E9D59E2BFE3D}"/>
              </a:ext>
            </a:extLst>
          </p:cNvPr>
          <p:cNvCxnSpPr>
            <a:cxnSpLocks/>
          </p:cNvCxnSpPr>
          <p:nvPr/>
        </p:nvCxnSpPr>
        <p:spPr>
          <a:xfrm flipV="1">
            <a:off x="2849609" y="2000250"/>
            <a:ext cx="4008391" cy="403610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Freeform 32">
            <a:extLst>
              <a:ext uri="{FF2B5EF4-FFF2-40B4-BE49-F238E27FC236}">
                <a16:creationId xmlns:a16="http://schemas.microsoft.com/office/drawing/2014/main" id="{62D400D6-345C-1645-A933-3C198D4998F9}"/>
              </a:ext>
            </a:extLst>
          </p:cNvPr>
          <p:cNvSpPr/>
          <p:nvPr/>
        </p:nvSpPr>
        <p:spPr>
          <a:xfrm>
            <a:off x="4629152" y="5310300"/>
            <a:ext cx="2529455" cy="409505"/>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id="{B1F1C7F5-42CF-2049-8B91-75EB0BA2260F}"/>
              </a:ext>
            </a:extLst>
          </p:cNvPr>
          <p:cNvCxnSpPr>
            <a:cxnSpLocks/>
            <a:stCxn id="33" idx="2"/>
            <a:endCxn id="43" idx="0"/>
          </p:cNvCxnSpPr>
          <p:nvPr/>
        </p:nvCxnSpPr>
        <p:spPr>
          <a:xfrm flipH="1" flipV="1">
            <a:off x="7142565" y="4500368"/>
            <a:ext cx="16042" cy="809932"/>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CDD9094-E915-5647-9846-D2E227BCB384}"/>
              </a:ext>
            </a:extLst>
          </p:cNvPr>
          <p:cNvCxnSpPr>
            <a:cxnSpLocks/>
            <a:stCxn id="33" idx="0"/>
          </p:cNvCxnSpPr>
          <p:nvPr/>
        </p:nvCxnSpPr>
        <p:spPr>
          <a:xfrm flipV="1">
            <a:off x="4629152" y="4225493"/>
            <a:ext cx="20796" cy="1494312"/>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43" name="Freeform 42">
            <a:extLst>
              <a:ext uri="{FF2B5EF4-FFF2-40B4-BE49-F238E27FC236}">
                <a16:creationId xmlns:a16="http://schemas.microsoft.com/office/drawing/2014/main" id="{39296C6C-A401-494C-BDD4-0E9E7CFD4B46}"/>
              </a:ext>
            </a:extLst>
          </p:cNvPr>
          <p:cNvSpPr/>
          <p:nvPr/>
        </p:nvSpPr>
        <p:spPr>
          <a:xfrm>
            <a:off x="4672013" y="4051433"/>
            <a:ext cx="2470552" cy="448935"/>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Lst>
            <a:ahLst/>
            <a:cxnLst>
              <a:cxn ang="0">
                <a:pos x="connsiteX0" y="connsiteY0"/>
              </a:cxn>
              <a:cxn ang="0">
                <a:pos x="connsiteX1" y="connsiteY1"/>
              </a:cxn>
              <a:cxn ang="0">
                <a:pos x="connsiteX2" y="connsiteY2"/>
              </a:cxn>
            </a:cxnLst>
            <a:rect l="l" t="t" r="r" b="b"/>
            <a:pathLst>
              <a:path w="2620412" h="1162738">
                <a:moveTo>
                  <a:pt x="2620412" y="1162738"/>
                </a:moveTo>
                <a:cubicBezTo>
                  <a:pt x="2382453" y="629338"/>
                  <a:pt x="1660560" y="152086"/>
                  <a:pt x="1224749" y="23749"/>
                </a:cubicBezTo>
                <a:cubicBezTo>
                  <a:pt x="788939" y="-104588"/>
                  <a:pt x="-77335" y="325875"/>
                  <a:pt x="5549" y="392717"/>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C666C5F3-CB75-7141-ADCD-62C8BB39FD0B}"/>
              </a:ext>
            </a:extLst>
          </p:cNvPr>
          <p:cNvGrpSpPr/>
          <p:nvPr/>
        </p:nvGrpSpPr>
        <p:grpSpPr>
          <a:xfrm>
            <a:off x="2849609" y="2266450"/>
            <a:ext cx="6928443" cy="3769903"/>
            <a:chOff x="2849609" y="2266450"/>
            <a:chExt cx="6928443" cy="3769903"/>
          </a:xfrm>
        </p:grpSpPr>
        <p:sp>
          <p:nvSpPr>
            <p:cNvPr id="40" name="TextBox 39">
              <a:extLst>
                <a:ext uri="{FF2B5EF4-FFF2-40B4-BE49-F238E27FC236}">
                  <a16:creationId xmlns:a16="http://schemas.microsoft.com/office/drawing/2014/main" id="{9B4987AB-14DA-D84E-80EE-73576ADE08EC}"/>
                </a:ext>
              </a:extLst>
            </p:cNvPr>
            <p:cNvSpPr txBox="1"/>
            <p:nvPr/>
          </p:nvSpPr>
          <p:spPr>
            <a:xfrm>
              <a:off x="7142564" y="2266450"/>
              <a:ext cx="2635488" cy="369332"/>
            </a:xfrm>
            <a:prstGeom prst="rect">
              <a:avLst/>
            </a:prstGeom>
            <a:noFill/>
          </p:spPr>
          <p:txBody>
            <a:bodyPr wrap="square" rtlCol="0">
              <a:spAutoFit/>
            </a:bodyPr>
            <a:lstStyle/>
            <a:p>
              <a:r>
                <a:rPr lang="en-US" dirty="0"/>
                <a:t>inotropy</a:t>
              </a:r>
            </a:p>
          </p:txBody>
        </p:sp>
        <p:cxnSp>
          <p:nvCxnSpPr>
            <p:cNvPr id="44" name="Straight Arrow Connector 43">
              <a:extLst>
                <a:ext uri="{FF2B5EF4-FFF2-40B4-BE49-F238E27FC236}">
                  <a16:creationId xmlns:a16="http://schemas.microsoft.com/office/drawing/2014/main" id="{AB3F48CB-5F87-1D42-89B2-5F79A0256562}"/>
                </a:ext>
              </a:extLst>
            </p:cNvPr>
            <p:cNvCxnSpPr>
              <a:cxnSpLocks/>
            </p:cNvCxnSpPr>
            <p:nvPr/>
          </p:nvCxnSpPr>
          <p:spPr>
            <a:xfrm flipV="1">
              <a:off x="2849609" y="2584383"/>
              <a:ext cx="4749536" cy="345197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5890F0AB-EC7E-C641-848A-A54970FDD233}"/>
              </a:ext>
            </a:extLst>
          </p:cNvPr>
          <p:cNvGrpSpPr/>
          <p:nvPr/>
        </p:nvGrpSpPr>
        <p:grpSpPr>
          <a:xfrm>
            <a:off x="3429000" y="2816781"/>
            <a:ext cx="3729607" cy="3226976"/>
            <a:chOff x="3429000" y="2816781"/>
            <a:chExt cx="3729607" cy="3226976"/>
          </a:xfrm>
        </p:grpSpPr>
        <p:sp>
          <p:nvSpPr>
            <p:cNvPr id="41" name="TextBox 40">
              <a:extLst>
                <a:ext uri="{FF2B5EF4-FFF2-40B4-BE49-F238E27FC236}">
                  <a16:creationId xmlns:a16="http://schemas.microsoft.com/office/drawing/2014/main" id="{D27DE6A5-E06D-2C46-9DA5-2ED5C135EFF2}"/>
                </a:ext>
              </a:extLst>
            </p:cNvPr>
            <p:cNvSpPr txBox="1"/>
            <p:nvPr/>
          </p:nvSpPr>
          <p:spPr>
            <a:xfrm>
              <a:off x="3713240" y="2816781"/>
              <a:ext cx="644448" cy="369332"/>
            </a:xfrm>
            <a:prstGeom prst="rect">
              <a:avLst/>
            </a:prstGeom>
            <a:noFill/>
          </p:spPr>
          <p:txBody>
            <a:bodyPr wrap="square" rtlCol="0">
              <a:spAutoFit/>
            </a:bodyPr>
            <a:lstStyle/>
            <a:p>
              <a:r>
                <a:rPr lang="en-US" dirty="0"/>
                <a:t>↓</a:t>
              </a:r>
              <a:r>
                <a:rPr lang="en-US" dirty="0" err="1"/>
                <a:t>E</a:t>
              </a:r>
              <a:r>
                <a:rPr lang="en-US" baseline="-25000" dirty="0" err="1"/>
                <a:t>a</a:t>
              </a:r>
              <a:endParaRPr lang="en-US" dirty="0"/>
            </a:p>
          </p:txBody>
        </p:sp>
        <p:cxnSp>
          <p:nvCxnSpPr>
            <p:cNvPr id="29" name="Straight Arrow Connector 28">
              <a:extLst>
                <a:ext uri="{FF2B5EF4-FFF2-40B4-BE49-F238E27FC236}">
                  <a16:creationId xmlns:a16="http://schemas.microsoft.com/office/drawing/2014/main" id="{9C141013-301B-4D48-9BD3-000067B2F9A8}"/>
                </a:ext>
              </a:extLst>
            </p:cNvPr>
            <p:cNvCxnSpPr>
              <a:cxnSpLocks/>
            </p:cNvCxnSpPr>
            <p:nvPr/>
          </p:nvCxnSpPr>
          <p:spPr>
            <a:xfrm flipH="1" flipV="1">
              <a:off x="3429000" y="3327500"/>
              <a:ext cx="3729607" cy="271625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Freeform 44">
              <a:extLst>
                <a:ext uri="{FF2B5EF4-FFF2-40B4-BE49-F238E27FC236}">
                  <a16:creationId xmlns:a16="http://schemas.microsoft.com/office/drawing/2014/main" id="{B9EF4FDC-1119-134E-80BC-65D5F208E80C}"/>
                </a:ext>
              </a:extLst>
            </p:cNvPr>
            <p:cNvSpPr/>
            <p:nvPr/>
          </p:nvSpPr>
          <p:spPr>
            <a:xfrm>
              <a:off x="3914775" y="3099290"/>
              <a:ext cx="657225" cy="343998"/>
            </a:xfrm>
            <a:custGeom>
              <a:avLst/>
              <a:gdLst>
                <a:gd name="connsiteX0" fmla="*/ 657225 w 657225"/>
                <a:gd name="connsiteY0" fmla="*/ 0 h 342900"/>
                <a:gd name="connsiteX1" fmla="*/ 257175 w 657225"/>
                <a:gd name="connsiteY1" fmla="*/ 128587 h 342900"/>
                <a:gd name="connsiteX2" fmla="*/ 0 w 657225"/>
                <a:gd name="connsiteY2" fmla="*/ 342900 h 342900"/>
                <a:gd name="connsiteX0" fmla="*/ 657225 w 657225"/>
                <a:gd name="connsiteY0" fmla="*/ 0 h 342900"/>
                <a:gd name="connsiteX1" fmla="*/ 257175 w 657225"/>
                <a:gd name="connsiteY1" fmla="*/ 71437 h 342900"/>
                <a:gd name="connsiteX2" fmla="*/ 0 w 657225"/>
                <a:gd name="connsiteY2" fmla="*/ 342900 h 342900"/>
                <a:gd name="connsiteX0" fmla="*/ 657225 w 657225"/>
                <a:gd name="connsiteY0" fmla="*/ 1098 h 343998"/>
                <a:gd name="connsiteX1" fmla="*/ 257175 w 657225"/>
                <a:gd name="connsiteY1" fmla="*/ 72535 h 343998"/>
                <a:gd name="connsiteX2" fmla="*/ 0 w 657225"/>
                <a:gd name="connsiteY2" fmla="*/ 343998 h 343998"/>
              </a:gdLst>
              <a:ahLst/>
              <a:cxnLst>
                <a:cxn ang="0">
                  <a:pos x="connsiteX0" y="connsiteY0"/>
                </a:cxn>
                <a:cxn ang="0">
                  <a:pos x="connsiteX1" y="connsiteY1"/>
                </a:cxn>
                <a:cxn ang="0">
                  <a:pos x="connsiteX2" y="connsiteY2"/>
                </a:cxn>
              </a:cxnLst>
              <a:rect l="l" t="t" r="r" b="b"/>
              <a:pathLst>
                <a:path w="657225" h="343998">
                  <a:moveTo>
                    <a:pt x="657225" y="1098"/>
                  </a:moveTo>
                  <a:cubicBezTo>
                    <a:pt x="511969" y="-5225"/>
                    <a:pt x="366713" y="15385"/>
                    <a:pt x="257175" y="72535"/>
                  </a:cubicBezTo>
                  <a:cubicBezTo>
                    <a:pt x="147637" y="129685"/>
                    <a:pt x="73818" y="265416"/>
                    <a:pt x="0" y="343998"/>
                  </a:cubicBezTo>
                </a:path>
              </a:pathLst>
            </a:custGeom>
            <a:noFill/>
            <a:ln>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1003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22" presetClass="entr" presetSubtype="4"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down)">
                                      <p:cBhvr>
                                        <p:cTn id="10" dur="500"/>
                                        <p:tgtEl>
                                          <p:spTgt spid="13"/>
                                        </p:tgtEl>
                                      </p:cBhvr>
                                    </p:animEffect>
                                  </p:childTnLst>
                                </p:cTn>
                              </p:par>
                            </p:childTnLst>
                          </p:cTn>
                        </p:par>
                        <p:par>
                          <p:cTn id="11" fill="hold">
                            <p:stCondLst>
                              <p:cond delay="500"/>
                            </p:stCondLst>
                            <p:childTnLst>
                              <p:par>
                                <p:cTn id="12" presetID="22" presetClass="entr" presetSubtype="2"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right)">
                                      <p:cBhvr>
                                        <p:cTn id="14" dur="500"/>
                                        <p:tgtEl>
                                          <p:spTgt spid="18"/>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up)">
                                      <p:cBhvr>
                                        <p:cTn id="18" dur="500"/>
                                        <p:tgtEl>
                                          <p:spTgt spid="17"/>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par>
                          <p:cTn id="26" fill="hold">
                            <p:stCondLst>
                              <p:cond delay="2000"/>
                            </p:stCondLst>
                            <p:childTnLst>
                              <p:par>
                                <p:cTn id="27" presetID="10" presetClass="exit" presetSubtype="0" fill="hold" nodeType="afterEffect">
                                  <p:stCondLst>
                                    <p:cond delay="0"/>
                                  </p:stCondLst>
                                  <p:childTnLst>
                                    <p:animEffect transition="out" filter="fade">
                                      <p:cBhvr>
                                        <p:cTn id="28" dur="500"/>
                                        <p:tgtEl>
                                          <p:spTgt spid="27"/>
                                        </p:tgtEl>
                                      </p:cBhvr>
                                    </p:animEffect>
                                    <p:set>
                                      <p:cBhvr>
                                        <p:cTn id="29" dur="1" fill="hold">
                                          <p:stCondLst>
                                            <p:cond delay="499"/>
                                          </p:stCondLst>
                                        </p:cTn>
                                        <p:tgtEl>
                                          <p:spTgt spid="27"/>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wipe(down)">
                                      <p:cBhvr>
                                        <p:cTn id="34" dur="500"/>
                                        <p:tgtEl>
                                          <p:spTgt spid="38"/>
                                        </p:tgtEl>
                                      </p:cBhvr>
                                    </p:animEffect>
                                  </p:childTnLst>
                                </p:cTn>
                              </p:par>
                            </p:childTnLst>
                          </p:cTn>
                        </p:par>
                        <p:par>
                          <p:cTn id="35" fill="hold">
                            <p:stCondLst>
                              <p:cond delay="500"/>
                            </p:stCondLst>
                            <p:childTnLst>
                              <p:par>
                                <p:cTn id="36" presetID="22" presetClass="entr" presetSubtype="4" fill="hold" nodeType="after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wipe(down)">
                                      <p:cBhvr>
                                        <p:cTn id="38" dur="500"/>
                                        <p:tgtEl>
                                          <p:spTgt spid="39"/>
                                        </p:tgtEl>
                                      </p:cBhvr>
                                    </p:animEffect>
                                  </p:childTnLst>
                                </p:cTn>
                              </p:par>
                            </p:childTnLst>
                          </p:cTn>
                        </p:par>
                        <p:par>
                          <p:cTn id="39" fill="hold">
                            <p:stCondLst>
                              <p:cond delay="1000"/>
                            </p:stCondLst>
                            <p:childTnLst>
                              <p:par>
                                <p:cTn id="40" presetID="22" presetClass="entr" presetSubtype="2" fill="hold" grpId="0" nodeType="after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wipe(right)">
                                      <p:cBhvr>
                                        <p:cTn id="42" dur="500"/>
                                        <p:tgtEl>
                                          <p:spTgt spid="43"/>
                                        </p:tgtEl>
                                      </p:cBhvr>
                                    </p:animEffect>
                                  </p:childTnLst>
                                </p:cTn>
                              </p:par>
                            </p:childTnLst>
                          </p:cTn>
                        </p:par>
                        <p:par>
                          <p:cTn id="43" fill="hold">
                            <p:stCondLst>
                              <p:cond delay="1500"/>
                            </p:stCondLst>
                            <p:childTnLst>
                              <p:par>
                                <p:cTn id="44" presetID="22" presetClass="entr" presetSubtype="1" fill="hold" nodeType="afterEffect">
                                  <p:stCondLst>
                                    <p:cond delay="0"/>
                                  </p:stCondLst>
                                  <p:childTnLst>
                                    <p:set>
                                      <p:cBhvr>
                                        <p:cTn id="45" dur="1" fill="hold">
                                          <p:stCondLst>
                                            <p:cond delay="0"/>
                                          </p:stCondLst>
                                        </p:cTn>
                                        <p:tgtEl>
                                          <p:spTgt spid="42"/>
                                        </p:tgtEl>
                                        <p:attrNameLst>
                                          <p:attrName>style.visibility</p:attrName>
                                        </p:attrNameLst>
                                      </p:cBhvr>
                                      <p:to>
                                        <p:strVal val="visible"/>
                                      </p:to>
                                    </p:set>
                                    <p:animEffect transition="in" filter="wipe(up)">
                                      <p:cBhvr>
                                        <p:cTn id="46" dur="500"/>
                                        <p:tgtEl>
                                          <p:spTgt spid="42"/>
                                        </p:tgtEl>
                                      </p:cBhvr>
                                    </p:animEffect>
                                  </p:childTnLst>
                                </p:cTn>
                              </p:par>
                            </p:childTnLst>
                          </p:cTn>
                        </p:par>
                        <p:par>
                          <p:cTn id="47" fill="hold">
                            <p:stCondLst>
                              <p:cond delay="2000"/>
                            </p:stCondLst>
                            <p:childTnLst>
                              <p:par>
                                <p:cTn id="48" presetID="22" presetClass="entr" presetSubtype="8" fill="hold" grpId="0" nodeType="afterEffect">
                                  <p:stCondLst>
                                    <p:cond delay="0"/>
                                  </p:stCondLst>
                                  <p:childTnLst>
                                    <p:set>
                                      <p:cBhvr>
                                        <p:cTn id="49" dur="1" fill="hold">
                                          <p:stCondLst>
                                            <p:cond delay="0"/>
                                          </p:stCondLst>
                                        </p:cTn>
                                        <p:tgtEl>
                                          <p:spTgt spid="33"/>
                                        </p:tgtEl>
                                        <p:attrNameLst>
                                          <p:attrName>style.visibility</p:attrName>
                                        </p:attrNameLst>
                                      </p:cBhvr>
                                      <p:to>
                                        <p:strVal val="visible"/>
                                      </p:to>
                                    </p:set>
                                    <p:animEffect transition="in" filter="wipe(left)">
                                      <p:cBhvr>
                                        <p:cTn id="50" dur="500"/>
                                        <p:tgtEl>
                                          <p:spTgt spid="33"/>
                                        </p:tgtEl>
                                      </p:cBhvr>
                                    </p:animEffect>
                                  </p:childTnLst>
                                </p:cTn>
                              </p:par>
                            </p:childTnLst>
                          </p:cTn>
                        </p:par>
                        <p:par>
                          <p:cTn id="51" fill="hold">
                            <p:stCondLst>
                              <p:cond delay="2500"/>
                            </p:stCondLst>
                            <p:childTnLst>
                              <p:par>
                                <p:cTn id="52" presetID="10" presetClass="exit" presetSubtype="0" fill="hold" nodeType="afterEffect">
                                  <p:stCondLst>
                                    <p:cond delay="0"/>
                                  </p:stCondLst>
                                  <p:childTnLst>
                                    <p:animEffect transition="out" filter="fade">
                                      <p:cBhvr>
                                        <p:cTn id="53" dur="500"/>
                                        <p:tgtEl>
                                          <p:spTgt spid="5"/>
                                        </p:tgtEl>
                                      </p:cBhvr>
                                    </p:animEffect>
                                    <p:set>
                                      <p:cBhvr>
                                        <p:cTn id="54"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8" grpId="0" animBg="1"/>
      <p:bldP spid="33" grpId="0" animBg="1"/>
      <p:bldP spid="43"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0A567E9-B089-0847-A8A4-FF9CCBCC956A}"/>
              </a:ext>
            </a:extLst>
          </p:cNvPr>
          <p:cNvSpPr/>
          <p:nvPr/>
        </p:nvSpPr>
        <p:spPr>
          <a:xfrm>
            <a:off x="347728" y="3310972"/>
            <a:ext cx="11191741" cy="3035739"/>
          </a:xfrm>
          <a:prstGeom prst="rect">
            <a:avLst/>
          </a:prstGeom>
          <a:gradFill flip="none" rotWithShape="1">
            <a:gsLst>
              <a:gs pos="97994">
                <a:srgbClr val="FF0000">
                  <a:alpha val="50000"/>
                </a:srgbClr>
              </a:gs>
              <a:gs pos="0">
                <a:srgbClr val="00B050">
                  <a:alpha val="50000"/>
                </a:srgbClr>
              </a:gs>
              <a:gs pos="38000">
                <a:srgbClr val="F9FB02">
                  <a:alpha val="50000"/>
                </a:srgbClr>
              </a:gs>
              <a:gs pos="62000">
                <a:srgbClr val="FFC000">
                  <a:alpha val="5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6DE0FD-6F69-FF4C-88C3-9F9F89580B86}"/>
              </a:ext>
            </a:extLst>
          </p:cNvPr>
          <p:cNvSpPr>
            <a:spLocks noGrp="1"/>
          </p:cNvSpPr>
          <p:nvPr>
            <p:ph type="title"/>
          </p:nvPr>
        </p:nvSpPr>
        <p:spPr/>
        <p:txBody>
          <a:bodyPr/>
          <a:lstStyle/>
          <a:p>
            <a:r>
              <a:rPr lang="en-US" dirty="0"/>
              <a:t>Medical Tools for Pump Failure</a:t>
            </a:r>
          </a:p>
        </p:txBody>
      </p:sp>
      <p:sp>
        <p:nvSpPr>
          <p:cNvPr id="4" name="Content Placeholder 3">
            <a:extLst>
              <a:ext uri="{FF2B5EF4-FFF2-40B4-BE49-F238E27FC236}">
                <a16:creationId xmlns:a16="http://schemas.microsoft.com/office/drawing/2014/main" id="{499A6A44-CD15-6144-9E22-BA66F5490C6B}"/>
              </a:ext>
            </a:extLst>
          </p:cNvPr>
          <p:cNvSpPr>
            <a:spLocks noGrp="1"/>
          </p:cNvSpPr>
          <p:nvPr>
            <p:ph sz="half" idx="1"/>
          </p:nvPr>
        </p:nvSpPr>
        <p:spPr>
          <a:xfrm>
            <a:off x="2887738" y="1939107"/>
            <a:ext cx="3448668" cy="497974"/>
          </a:xfrm>
          <a:ln>
            <a:solidFill>
              <a:schemeClr val="tx1"/>
            </a:solidFill>
          </a:ln>
        </p:spPr>
        <p:txBody>
          <a:bodyPr>
            <a:noAutofit/>
          </a:bodyPr>
          <a:lstStyle/>
          <a:p>
            <a:pPr marL="0" indent="0" algn="ctr">
              <a:spcBef>
                <a:spcPts val="0"/>
              </a:spcBef>
              <a:buNone/>
            </a:pPr>
            <a:r>
              <a:rPr lang="en-US" sz="3500" dirty="0"/>
              <a:t>Increase Inotropy </a:t>
            </a:r>
          </a:p>
        </p:txBody>
      </p:sp>
      <p:sp>
        <p:nvSpPr>
          <p:cNvPr id="6" name="TextBox 5">
            <a:extLst>
              <a:ext uri="{FF2B5EF4-FFF2-40B4-BE49-F238E27FC236}">
                <a16:creationId xmlns:a16="http://schemas.microsoft.com/office/drawing/2014/main" id="{CF862D29-406F-0241-A546-E7FB3336FDCE}"/>
              </a:ext>
            </a:extLst>
          </p:cNvPr>
          <p:cNvSpPr txBox="1"/>
          <p:nvPr/>
        </p:nvSpPr>
        <p:spPr>
          <a:xfrm>
            <a:off x="1393305" y="3426659"/>
            <a:ext cx="1651477" cy="380806"/>
          </a:xfrm>
          <a:prstGeom prst="rect">
            <a:avLst/>
          </a:prstGeom>
          <a:noFill/>
          <a:ln>
            <a:solidFill>
              <a:schemeClr val="tx1"/>
            </a:solidFill>
          </a:ln>
        </p:spPr>
        <p:txBody>
          <a:bodyPr wrap="square" rtlCol="0">
            <a:spAutoFit/>
          </a:bodyPr>
          <a:lstStyle/>
          <a:p>
            <a:pPr algn="ctr"/>
            <a:r>
              <a:rPr lang="en-US" dirty="0"/>
              <a:t>Diuresis</a:t>
            </a:r>
          </a:p>
        </p:txBody>
      </p:sp>
      <p:sp>
        <p:nvSpPr>
          <p:cNvPr id="7" name="TextBox 6">
            <a:extLst>
              <a:ext uri="{FF2B5EF4-FFF2-40B4-BE49-F238E27FC236}">
                <a16:creationId xmlns:a16="http://schemas.microsoft.com/office/drawing/2014/main" id="{6B7B8685-5A77-5144-9F0B-20258E52A012}"/>
              </a:ext>
            </a:extLst>
          </p:cNvPr>
          <p:cNvSpPr txBox="1"/>
          <p:nvPr/>
        </p:nvSpPr>
        <p:spPr>
          <a:xfrm>
            <a:off x="3625853" y="4447156"/>
            <a:ext cx="1705843" cy="369332"/>
          </a:xfrm>
          <a:prstGeom prst="rect">
            <a:avLst/>
          </a:prstGeom>
          <a:noFill/>
          <a:ln>
            <a:solidFill>
              <a:schemeClr val="tx1"/>
            </a:solidFill>
          </a:ln>
        </p:spPr>
        <p:txBody>
          <a:bodyPr wrap="square" rtlCol="0">
            <a:spAutoFit/>
          </a:bodyPr>
          <a:lstStyle/>
          <a:p>
            <a:pPr algn="ctr"/>
            <a:r>
              <a:rPr lang="en-US" dirty="0"/>
              <a:t>IV </a:t>
            </a:r>
            <a:r>
              <a:rPr lang="en-US" dirty="0" err="1"/>
              <a:t>Venodilators</a:t>
            </a:r>
            <a:endParaRPr lang="en-US" dirty="0"/>
          </a:p>
        </p:txBody>
      </p:sp>
      <p:sp>
        <p:nvSpPr>
          <p:cNvPr id="8" name="TextBox 7">
            <a:extLst>
              <a:ext uri="{FF2B5EF4-FFF2-40B4-BE49-F238E27FC236}">
                <a16:creationId xmlns:a16="http://schemas.microsoft.com/office/drawing/2014/main" id="{968435CB-226B-D146-A681-B89FEBD50C58}"/>
              </a:ext>
            </a:extLst>
          </p:cNvPr>
          <p:cNvSpPr txBox="1"/>
          <p:nvPr/>
        </p:nvSpPr>
        <p:spPr>
          <a:xfrm>
            <a:off x="931381" y="5509276"/>
            <a:ext cx="1464624" cy="369332"/>
          </a:xfrm>
          <a:prstGeom prst="rect">
            <a:avLst/>
          </a:prstGeom>
          <a:noFill/>
          <a:ln>
            <a:solidFill>
              <a:schemeClr val="tx1"/>
            </a:solidFill>
          </a:ln>
        </p:spPr>
        <p:txBody>
          <a:bodyPr wrap="square" rtlCol="0">
            <a:spAutoFit/>
          </a:bodyPr>
          <a:lstStyle/>
          <a:p>
            <a:pPr algn="ctr"/>
            <a:r>
              <a:rPr lang="en-US" dirty="0"/>
              <a:t>Dopamine</a:t>
            </a:r>
          </a:p>
        </p:txBody>
      </p:sp>
      <p:sp>
        <p:nvSpPr>
          <p:cNvPr id="11" name="Left Bracket 10">
            <a:extLst>
              <a:ext uri="{FF2B5EF4-FFF2-40B4-BE49-F238E27FC236}">
                <a16:creationId xmlns:a16="http://schemas.microsoft.com/office/drawing/2014/main" id="{3A39B8D8-63FC-0E4B-B548-F18870137361}"/>
              </a:ext>
            </a:extLst>
          </p:cNvPr>
          <p:cNvSpPr/>
          <p:nvPr/>
        </p:nvSpPr>
        <p:spPr>
          <a:xfrm rot="5400000">
            <a:off x="3006207" y="1887654"/>
            <a:ext cx="246904" cy="2631772"/>
          </a:xfrm>
          <a:prstGeom prst="lef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TextBox 12">
            <a:extLst>
              <a:ext uri="{FF2B5EF4-FFF2-40B4-BE49-F238E27FC236}">
                <a16:creationId xmlns:a16="http://schemas.microsoft.com/office/drawing/2014/main" id="{3AEACB1D-F47E-8945-BEF7-B0172562B40F}"/>
              </a:ext>
            </a:extLst>
          </p:cNvPr>
          <p:cNvSpPr txBox="1"/>
          <p:nvPr/>
        </p:nvSpPr>
        <p:spPr>
          <a:xfrm>
            <a:off x="1158363" y="4346247"/>
            <a:ext cx="1886419" cy="370146"/>
          </a:xfrm>
          <a:prstGeom prst="rect">
            <a:avLst/>
          </a:prstGeom>
          <a:noFill/>
          <a:ln>
            <a:solidFill>
              <a:schemeClr val="tx1"/>
            </a:solidFill>
          </a:ln>
        </p:spPr>
        <p:txBody>
          <a:bodyPr wrap="square" rtlCol="0">
            <a:spAutoFit/>
          </a:bodyPr>
          <a:lstStyle/>
          <a:p>
            <a:pPr algn="ctr"/>
            <a:r>
              <a:rPr lang="en-US" dirty="0"/>
              <a:t>BiPAP</a:t>
            </a:r>
          </a:p>
        </p:txBody>
      </p:sp>
      <p:cxnSp>
        <p:nvCxnSpPr>
          <p:cNvPr id="16" name="Straight Arrow Connector 15">
            <a:extLst>
              <a:ext uri="{FF2B5EF4-FFF2-40B4-BE49-F238E27FC236}">
                <a16:creationId xmlns:a16="http://schemas.microsoft.com/office/drawing/2014/main" id="{F220BEF7-2374-514A-8545-8D5D731BBE5D}"/>
              </a:ext>
            </a:extLst>
          </p:cNvPr>
          <p:cNvCxnSpPr/>
          <p:nvPr/>
        </p:nvCxnSpPr>
        <p:spPr>
          <a:xfrm>
            <a:off x="746975" y="3657600"/>
            <a:ext cx="0" cy="2408349"/>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31C2A65-3CCB-6D48-B6FA-85E85A462816}"/>
              </a:ext>
            </a:extLst>
          </p:cNvPr>
          <p:cNvSpPr txBox="1"/>
          <p:nvPr/>
        </p:nvSpPr>
        <p:spPr>
          <a:xfrm rot="16200000">
            <a:off x="-401514" y="4527222"/>
            <a:ext cx="2318197" cy="646331"/>
          </a:xfrm>
          <a:prstGeom prst="rect">
            <a:avLst/>
          </a:prstGeom>
          <a:noFill/>
        </p:spPr>
        <p:txBody>
          <a:bodyPr wrap="square" rtlCol="0">
            <a:spAutoFit/>
          </a:bodyPr>
          <a:lstStyle/>
          <a:p>
            <a:pPr algn="ctr"/>
            <a:r>
              <a:rPr lang="en-US" dirty="0"/>
              <a:t>Increasing risk of use/ required LoC</a:t>
            </a:r>
          </a:p>
        </p:txBody>
      </p:sp>
      <p:grpSp>
        <p:nvGrpSpPr>
          <p:cNvPr id="43" name="Group 42">
            <a:extLst>
              <a:ext uri="{FF2B5EF4-FFF2-40B4-BE49-F238E27FC236}">
                <a16:creationId xmlns:a16="http://schemas.microsoft.com/office/drawing/2014/main" id="{92DB03BE-4539-FD44-AF63-8AAE59B08AAC}"/>
              </a:ext>
            </a:extLst>
          </p:cNvPr>
          <p:cNvGrpSpPr/>
          <p:nvPr/>
        </p:nvGrpSpPr>
        <p:grpSpPr>
          <a:xfrm>
            <a:off x="1991638" y="2437081"/>
            <a:ext cx="2633117" cy="776576"/>
            <a:chOff x="1991638" y="2437081"/>
            <a:chExt cx="2633117" cy="776576"/>
          </a:xfrm>
        </p:grpSpPr>
        <p:sp>
          <p:nvSpPr>
            <p:cNvPr id="12" name="TextBox 11">
              <a:extLst>
                <a:ext uri="{FF2B5EF4-FFF2-40B4-BE49-F238E27FC236}">
                  <a16:creationId xmlns:a16="http://schemas.microsoft.com/office/drawing/2014/main" id="{1B6F2416-6716-0E4C-8F1B-62394FEDE23A}"/>
                </a:ext>
              </a:extLst>
            </p:cNvPr>
            <p:cNvSpPr txBox="1"/>
            <p:nvPr/>
          </p:nvSpPr>
          <p:spPr>
            <a:xfrm>
              <a:off x="1991638" y="2751992"/>
              <a:ext cx="2633117" cy="461665"/>
            </a:xfrm>
            <a:prstGeom prst="rect">
              <a:avLst/>
            </a:prstGeom>
            <a:noFill/>
          </p:spPr>
          <p:txBody>
            <a:bodyPr wrap="square" rtlCol="0">
              <a:spAutoFit/>
            </a:bodyPr>
            <a:lstStyle/>
            <a:p>
              <a:r>
                <a:rPr lang="en-US" sz="2400" dirty="0"/>
                <a:t>Preload reduction</a:t>
              </a:r>
            </a:p>
          </p:txBody>
        </p:sp>
        <p:cxnSp>
          <p:nvCxnSpPr>
            <p:cNvPr id="19" name="Straight Connector 18">
              <a:extLst>
                <a:ext uri="{FF2B5EF4-FFF2-40B4-BE49-F238E27FC236}">
                  <a16:creationId xmlns:a16="http://schemas.microsoft.com/office/drawing/2014/main" id="{4166518F-5A5E-8048-A370-6EF9809530FB}"/>
                </a:ext>
              </a:extLst>
            </p:cNvPr>
            <p:cNvCxnSpPr>
              <a:cxnSpLocks/>
              <a:stCxn id="4" idx="2"/>
              <a:endCxn id="12" idx="0"/>
            </p:cNvCxnSpPr>
            <p:nvPr/>
          </p:nvCxnSpPr>
          <p:spPr>
            <a:xfrm flipH="1">
              <a:off x="3308197" y="2437081"/>
              <a:ext cx="1303875" cy="31491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80D7C761-2BDA-1F42-BFE5-EB852B0C92D5}"/>
              </a:ext>
            </a:extLst>
          </p:cNvPr>
          <p:cNvCxnSpPr>
            <a:cxnSpLocks/>
            <a:stCxn id="36" idx="0"/>
            <a:endCxn id="4" idx="2"/>
          </p:cNvCxnSpPr>
          <p:nvPr/>
        </p:nvCxnSpPr>
        <p:spPr>
          <a:xfrm flipH="1" flipV="1">
            <a:off x="4612072" y="2437081"/>
            <a:ext cx="1016229" cy="231516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CDEE98C-87CF-0540-A227-5A96C35C2476}"/>
              </a:ext>
            </a:extLst>
          </p:cNvPr>
          <p:cNvSpPr txBox="1"/>
          <p:nvPr/>
        </p:nvSpPr>
        <p:spPr>
          <a:xfrm>
            <a:off x="2572165" y="3856252"/>
            <a:ext cx="1763332" cy="369332"/>
          </a:xfrm>
          <a:prstGeom prst="rect">
            <a:avLst/>
          </a:prstGeom>
          <a:noFill/>
          <a:ln>
            <a:solidFill>
              <a:schemeClr val="tx1"/>
            </a:solidFill>
          </a:ln>
        </p:spPr>
        <p:txBody>
          <a:bodyPr wrap="square" rtlCol="0">
            <a:spAutoFit/>
          </a:bodyPr>
          <a:lstStyle/>
          <a:p>
            <a:pPr algn="ctr"/>
            <a:r>
              <a:rPr lang="en-US" dirty="0"/>
              <a:t>PO </a:t>
            </a:r>
            <a:r>
              <a:rPr lang="en-US" dirty="0" err="1"/>
              <a:t>Venodilators</a:t>
            </a:r>
            <a:endParaRPr lang="en-US" dirty="0"/>
          </a:p>
        </p:txBody>
      </p:sp>
      <p:cxnSp>
        <p:nvCxnSpPr>
          <p:cNvPr id="24" name="Straight Arrow Connector 23">
            <a:extLst>
              <a:ext uri="{FF2B5EF4-FFF2-40B4-BE49-F238E27FC236}">
                <a16:creationId xmlns:a16="http://schemas.microsoft.com/office/drawing/2014/main" id="{A5CEAC25-BC24-7944-8BE0-0C09BD155E9C}"/>
              </a:ext>
            </a:extLst>
          </p:cNvPr>
          <p:cNvCxnSpPr>
            <a:cxnSpLocks/>
          </p:cNvCxnSpPr>
          <p:nvPr/>
        </p:nvCxnSpPr>
        <p:spPr>
          <a:xfrm>
            <a:off x="4007637" y="4240018"/>
            <a:ext cx="0" cy="212458"/>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2" name="Left Bracket 31">
            <a:extLst>
              <a:ext uri="{FF2B5EF4-FFF2-40B4-BE49-F238E27FC236}">
                <a16:creationId xmlns:a16="http://schemas.microsoft.com/office/drawing/2014/main" id="{7A5E0B43-9907-A545-B5C1-D12A729A5005}"/>
              </a:ext>
            </a:extLst>
          </p:cNvPr>
          <p:cNvSpPr/>
          <p:nvPr/>
        </p:nvSpPr>
        <p:spPr>
          <a:xfrm rot="5400000">
            <a:off x="4835692" y="1841618"/>
            <a:ext cx="312037" cy="6826864"/>
          </a:xfrm>
          <a:prstGeom prst="lef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4" name="TextBox 33">
            <a:extLst>
              <a:ext uri="{FF2B5EF4-FFF2-40B4-BE49-F238E27FC236}">
                <a16:creationId xmlns:a16="http://schemas.microsoft.com/office/drawing/2014/main" id="{846E6972-3E2D-5242-B700-456DFFF92B6C}"/>
              </a:ext>
            </a:extLst>
          </p:cNvPr>
          <p:cNvSpPr txBox="1"/>
          <p:nvPr/>
        </p:nvSpPr>
        <p:spPr>
          <a:xfrm>
            <a:off x="7125241" y="5452045"/>
            <a:ext cx="1921372" cy="369332"/>
          </a:xfrm>
          <a:prstGeom prst="rect">
            <a:avLst/>
          </a:prstGeom>
          <a:noFill/>
          <a:ln>
            <a:solidFill>
              <a:schemeClr val="tx1"/>
            </a:solidFill>
          </a:ln>
        </p:spPr>
        <p:txBody>
          <a:bodyPr wrap="square" rtlCol="0">
            <a:spAutoFit/>
          </a:bodyPr>
          <a:lstStyle/>
          <a:p>
            <a:pPr algn="ctr"/>
            <a:r>
              <a:rPr lang="en-US" dirty="0"/>
              <a:t>Milrinone</a:t>
            </a:r>
          </a:p>
        </p:txBody>
      </p:sp>
      <p:sp>
        <p:nvSpPr>
          <p:cNvPr id="36" name="TextBox 35">
            <a:extLst>
              <a:ext uri="{FF2B5EF4-FFF2-40B4-BE49-F238E27FC236}">
                <a16:creationId xmlns:a16="http://schemas.microsoft.com/office/drawing/2014/main" id="{1DD333B2-E30F-F746-A33F-F71AF2997DF9}"/>
              </a:ext>
            </a:extLst>
          </p:cNvPr>
          <p:cNvSpPr txBox="1"/>
          <p:nvPr/>
        </p:nvSpPr>
        <p:spPr>
          <a:xfrm>
            <a:off x="4701022" y="4752249"/>
            <a:ext cx="1854558" cy="461665"/>
          </a:xfrm>
          <a:prstGeom prst="rect">
            <a:avLst/>
          </a:prstGeom>
          <a:noFill/>
        </p:spPr>
        <p:txBody>
          <a:bodyPr wrap="square" rtlCol="0">
            <a:spAutoFit/>
          </a:bodyPr>
          <a:lstStyle/>
          <a:p>
            <a:pPr algn="ctr"/>
            <a:r>
              <a:rPr lang="en-US" sz="2400" dirty="0"/>
              <a:t>Inotropes</a:t>
            </a:r>
          </a:p>
        </p:txBody>
      </p:sp>
      <p:sp>
        <p:nvSpPr>
          <p:cNvPr id="26" name="TextBox 25">
            <a:extLst>
              <a:ext uri="{FF2B5EF4-FFF2-40B4-BE49-F238E27FC236}">
                <a16:creationId xmlns:a16="http://schemas.microsoft.com/office/drawing/2014/main" id="{98A98B6E-E203-094E-9626-485AAF879134}"/>
              </a:ext>
            </a:extLst>
          </p:cNvPr>
          <p:cNvSpPr txBox="1"/>
          <p:nvPr/>
        </p:nvSpPr>
        <p:spPr>
          <a:xfrm>
            <a:off x="4933478" y="5441030"/>
            <a:ext cx="1438008" cy="369332"/>
          </a:xfrm>
          <a:prstGeom prst="rect">
            <a:avLst/>
          </a:prstGeom>
          <a:noFill/>
          <a:ln>
            <a:solidFill>
              <a:schemeClr val="tx1"/>
            </a:solidFill>
          </a:ln>
        </p:spPr>
        <p:txBody>
          <a:bodyPr wrap="square" rtlCol="0">
            <a:spAutoFit/>
          </a:bodyPr>
          <a:lstStyle/>
          <a:p>
            <a:pPr algn="ctr"/>
            <a:r>
              <a:rPr lang="en-US" dirty="0"/>
              <a:t>Dobutamine</a:t>
            </a:r>
          </a:p>
        </p:txBody>
      </p:sp>
      <p:cxnSp>
        <p:nvCxnSpPr>
          <p:cNvPr id="33" name="Straight Arrow Connector 32">
            <a:extLst>
              <a:ext uri="{FF2B5EF4-FFF2-40B4-BE49-F238E27FC236}">
                <a16:creationId xmlns:a16="http://schemas.microsoft.com/office/drawing/2014/main" id="{711F21E1-4B96-4D4A-A661-BB8F6724D70F}"/>
              </a:ext>
            </a:extLst>
          </p:cNvPr>
          <p:cNvCxnSpPr>
            <a:cxnSpLocks/>
          </p:cNvCxnSpPr>
          <p:nvPr/>
        </p:nvCxnSpPr>
        <p:spPr>
          <a:xfrm>
            <a:off x="2371827" y="6199823"/>
            <a:ext cx="7724173" cy="0"/>
          </a:xfrm>
          <a:prstGeom prst="straightConnector1">
            <a:avLst/>
          </a:prstGeom>
          <a:ln w="127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B56A645B-A4D0-1D40-94E6-CD8C9AF6C848}"/>
              </a:ext>
            </a:extLst>
          </p:cNvPr>
          <p:cNvSpPr txBox="1"/>
          <p:nvPr/>
        </p:nvSpPr>
        <p:spPr>
          <a:xfrm>
            <a:off x="5409127" y="5915793"/>
            <a:ext cx="2292906" cy="369332"/>
          </a:xfrm>
          <a:prstGeom prst="rect">
            <a:avLst/>
          </a:prstGeom>
          <a:noFill/>
        </p:spPr>
        <p:txBody>
          <a:bodyPr wrap="square" rtlCol="0">
            <a:spAutoFit/>
          </a:bodyPr>
          <a:lstStyle/>
          <a:p>
            <a:pPr algn="ctr"/>
            <a:r>
              <a:rPr lang="en-US" dirty="0"/>
              <a:t>Use as afterload ↑</a:t>
            </a:r>
          </a:p>
        </p:txBody>
      </p:sp>
      <p:cxnSp>
        <p:nvCxnSpPr>
          <p:cNvPr id="38" name="Straight Connector 37">
            <a:extLst>
              <a:ext uri="{FF2B5EF4-FFF2-40B4-BE49-F238E27FC236}">
                <a16:creationId xmlns:a16="http://schemas.microsoft.com/office/drawing/2014/main" id="{C93E096E-C5D2-9248-B7DA-FF7678A2B701}"/>
              </a:ext>
            </a:extLst>
          </p:cNvPr>
          <p:cNvCxnSpPr>
            <a:cxnSpLocks/>
          </p:cNvCxnSpPr>
          <p:nvPr/>
        </p:nvCxnSpPr>
        <p:spPr>
          <a:xfrm>
            <a:off x="5622550" y="5098523"/>
            <a:ext cx="0" cy="3437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3DEB253B-D3E0-974F-8E66-1AE7A537A7CA}"/>
              </a:ext>
            </a:extLst>
          </p:cNvPr>
          <p:cNvCxnSpPr>
            <a:cxnSpLocks/>
          </p:cNvCxnSpPr>
          <p:nvPr/>
        </p:nvCxnSpPr>
        <p:spPr>
          <a:xfrm>
            <a:off x="3044782" y="3657600"/>
            <a:ext cx="399876" cy="0"/>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3117447-5D69-FD40-A3CB-55758A61AFD7}"/>
              </a:ext>
            </a:extLst>
          </p:cNvPr>
          <p:cNvCxnSpPr>
            <a:cxnSpLocks/>
          </p:cNvCxnSpPr>
          <p:nvPr/>
        </p:nvCxnSpPr>
        <p:spPr>
          <a:xfrm>
            <a:off x="3044782" y="4510548"/>
            <a:ext cx="263415" cy="0"/>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6867D2CF-3AF4-FF48-B2A6-BE8B08D4F1AF}"/>
              </a:ext>
            </a:extLst>
          </p:cNvPr>
          <p:cNvCxnSpPr>
            <a:cxnSpLocks/>
          </p:cNvCxnSpPr>
          <p:nvPr/>
        </p:nvCxnSpPr>
        <p:spPr>
          <a:xfrm flipH="1">
            <a:off x="860286" y="3647162"/>
            <a:ext cx="533019" cy="0"/>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66141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0A567E9-B089-0847-A8A4-FF9CCBCC956A}"/>
              </a:ext>
            </a:extLst>
          </p:cNvPr>
          <p:cNvSpPr/>
          <p:nvPr/>
        </p:nvSpPr>
        <p:spPr>
          <a:xfrm>
            <a:off x="347728" y="3310972"/>
            <a:ext cx="11191741" cy="3035739"/>
          </a:xfrm>
          <a:prstGeom prst="rect">
            <a:avLst/>
          </a:prstGeom>
          <a:gradFill flip="none" rotWithShape="1">
            <a:gsLst>
              <a:gs pos="97994">
                <a:srgbClr val="FF0000">
                  <a:alpha val="50000"/>
                </a:srgbClr>
              </a:gs>
              <a:gs pos="0">
                <a:srgbClr val="00B050">
                  <a:alpha val="50000"/>
                </a:srgbClr>
              </a:gs>
              <a:gs pos="38000">
                <a:srgbClr val="F9FB02">
                  <a:alpha val="50000"/>
                </a:srgbClr>
              </a:gs>
              <a:gs pos="62000">
                <a:srgbClr val="FFC000">
                  <a:alpha val="5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6DE0FD-6F69-FF4C-88C3-9F9F89580B86}"/>
              </a:ext>
            </a:extLst>
          </p:cNvPr>
          <p:cNvSpPr>
            <a:spLocks noGrp="1"/>
          </p:cNvSpPr>
          <p:nvPr>
            <p:ph type="title"/>
          </p:nvPr>
        </p:nvSpPr>
        <p:spPr/>
        <p:txBody>
          <a:bodyPr/>
          <a:lstStyle/>
          <a:p>
            <a:r>
              <a:rPr lang="en-US" dirty="0"/>
              <a:t>Medical Tools for Pump Failure</a:t>
            </a:r>
          </a:p>
        </p:txBody>
      </p:sp>
      <p:sp>
        <p:nvSpPr>
          <p:cNvPr id="4" name="Content Placeholder 3">
            <a:extLst>
              <a:ext uri="{FF2B5EF4-FFF2-40B4-BE49-F238E27FC236}">
                <a16:creationId xmlns:a16="http://schemas.microsoft.com/office/drawing/2014/main" id="{499A6A44-CD15-6144-9E22-BA66F5490C6B}"/>
              </a:ext>
            </a:extLst>
          </p:cNvPr>
          <p:cNvSpPr>
            <a:spLocks noGrp="1"/>
          </p:cNvSpPr>
          <p:nvPr>
            <p:ph sz="half" idx="1"/>
          </p:nvPr>
        </p:nvSpPr>
        <p:spPr>
          <a:xfrm>
            <a:off x="2887738" y="1939107"/>
            <a:ext cx="3448668" cy="497974"/>
          </a:xfrm>
          <a:ln>
            <a:solidFill>
              <a:schemeClr val="tx1"/>
            </a:solidFill>
          </a:ln>
        </p:spPr>
        <p:txBody>
          <a:bodyPr>
            <a:noAutofit/>
          </a:bodyPr>
          <a:lstStyle/>
          <a:p>
            <a:pPr marL="0" indent="0" algn="ctr">
              <a:spcBef>
                <a:spcPts val="0"/>
              </a:spcBef>
              <a:buNone/>
            </a:pPr>
            <a:r>
              <a:rPr lang="en-US" sz="3500" dirty="0"/>
              <a:t>Increase Inotropy </a:t>
            </a:r>
          </a:p>
        </p:txBody>
      </p:sp>
      <p:sp>
        <p:nvSpPr>
          <p:cNvPr id="5" name="Content Placeholder 4">
            <a:extLst>
              <a:ext uri="{FF2B5EF4-FFF2-40B4-BE49-F238E27FC236}">
                <a16:creationId xmlns:a16="http://schemas.microsoft.com/office/drawing/2014/main" id="{462A7800-BDFA-834F-940D-3B19D6CAB32F}"/>
              </a:ext>
            </a:extLst>
          </p:cNvPr>
          <p:cNvSpPr>
            <a:spLocks noGrp="1"/>
          </p:cNvSpPr>
          <p:nvPr>
            <p:ph sz="half" idx="2"/>
          </p:nvPr>
        </p:nvSpPr>
        <p:spPr>
          <a:xfrm>
            <a:off x="7702033" y="1933436"/>
            <a:ext cx="3651767" cy="497974"/>
          </a:xfrm>
          <a:ln>
            <a:solidFill>
              <a:schemeClr val="tx1"/>
            </a:solidFill>
          </a:ln>
        </p:spPr>
        <p:txBody>
          <a:bodyPr>
            <a:noAutofit/>
          </a:bodyPr>
          <a:lstStyle/>
          <a:p>
            <a:pPr marL="0" indent="0" algn="ctr">
              <a:buNone/>
            </a:pPr>
            <a:r>
              <a:rPr lang="en-US" sz="3500" dirty="0"/>
              <a:t>Decrease Afterload</a:t>
            </a:r>
          </a:p>
        </p:txBody>
      </p:sp>
      <p:sp>
        <p:nvSpPr>
          <p:cNvPr id="6" name="TextBox 5">
            <a:extLst>
              <a:ext uri="{FF2B5EF4-FFF2-40B4-BE49-F238E27FC236}">
                <a16:creationId xmlns:a16="http://schemas.microsoft.com/office/drawing/2014/main" id="{CF862D29-406F-0241-A546-E7FB3336FDCE}"/>
              </a:ext>
            </a:extLst>
          </p:cNvPr>
          <p:cNvSpPr txBox="1"/>
          <p:nvPr/>
        </p:nvSpPr>
        <p:spPr>
          <a:xfrm>
            <a:off x="1393305" y="3426659"/>
            <a:ext cx="1651477" cy="380806"/>
          </a:xfrm>
          <a:prstGeom prst="rect">
            <a:avLst/>
          </a:prstGeom>
          <a:noFill/>
          <a:ln>
            <a:solidFill>
              <a:schemeClr val="tx1"/>
            </a:solidFill>
          </a:ln>
        </p:spPr>
        <p:txBody>
          <a:bodyPr wrap="square" rtlCol="0">
            <a:spAutoFit/>
          </a:bodyPr>
          <a:lstStyle/>
          <a:p>
            <a:pPr algn="ctr"/>
            <a:r>
              <a:rPr lang="en-US" dirty="0"/>
              <a:t>Diuresis</a:t>
            </a:r>
          </a:p>
        </p:txBody>
      </p:sp>
      <p:sp>
        <p:nvSpPr>
          <p:cNvPr id="7" name="TextBox 6">
            <a:extLst>
              <a:ext uri="{FF2B5EF4-FFF2-40B4-BE49-F238E27FC236}">
                <a16:creationId xmlns:a16="http://schemas.microsoft.com/office/drawing/2014/main" id="{6B7B8685-5A77-5144-9F0B-20258E52A012}"/>
              </a:ext>
            </a:extLst>
          </p:cNvPr>
          <p:cNvSpPr txBox="1"/>
          <p:nvPr/>
        </p:nvSpPr>
        <p:spPr>
          <a:xfrm>
            <a:off x="3625853" y="4447156"/>
            <a:ext cx="1705843" cy="369332"/>
          </a:xfrm>
          <a:prstGeom prst="rect">
            <a:avLst/>
          </a:prstGeom>
          <a:noFill/>
          <a:ln>
            <a:solidFill>
              <a:schemeClr val="tx1"/>
            </a:solidFill>
          </a:ln>
        </p:spPr>
        <p:txBody>
          <a:bodyPr wrap="square" rtlCol="0">
            <a:spAutoFit/>
          </a:bodyPr>
          <a:lstStyle/>
          <a:p>
            <a:pPr algn="ctr"/>
            <a:r>
              <a:rPr lang="en-US" dirty="0"/>
              <a:t>IV </a:t>
            </a:r>
            <a:r>
              <a:rPr lang="en-US" dirty="0" err="1"/>
              <a:t>Venodilators</a:t>
            </a:r>
            <a:endParaRPr lang="en-US" dirty="0"/>
          </a:p>
        </p:txBody>
      </p:sp>
      <p:sp>
        <p:nvSpPr>
          <p:cNvPr id="8" name="TextBox 7">
            <a:extLst>
              <a:ext uri="{FF2B5EF4-FFF2-40B4-BE49-F238E27FC236}">
                <a16:creationId xmlns:a16="http://schemas.microsoft.com/office/drawing/2014/main" id="{968435CB-226B-D146-A681-B89FEBD50C58}"/>
              </a:ext>
            </a:extLst>
          </p:cNvPr>
          <p:cNvSpPr txBox="1"/>
          <p:nvPr/>
        </p:nvSpPr>
        <p:spPr>
          <a:xfrm>
            <a:off x="931381" y="5509276"/>
            <a:ext cx="1464624" cy="369332"/>
          </a:xfrm>
          <a:prstGeom prst="rect">
            <a:avLst/>
          </a:prstGeom>
          <a:noFill/>
          <a:ln>
            <a:solidFill>
              <a:schemeClr val="tx1"/>
            </a:solidFill>
          </a:ln>
        </p:spPr>
        <p:txBody>
          <a:bodyPr wrap="square" rtlCol="0">
            <a:spAutoFit/>
          </a:bodyPr>
          <a:lstStyle/>
          <a:p>
            <a:pPr algn="ctr"/>
            <a:r>
              <a:rPr lang="en-US" dirty="0"/>
              <a:t>Dopamine</a:t>
            </a:r>
          </a:p>
        </p:txBody>
      </p:sp>
      <p:sp>
        <p:nvSpPr>
          <p:cNvPr id="11" name="Left Bracket 10">
            <a:extLst>
              <a:ext uri="{FF2B5EF4-FFF2-40B4-BE49-F238E27FC236}">
                <a16:creationId xmlns:a16="http://schemas.microsoft.com/office/drawing/2014/main" id="{3A39B8D8-63FC-0E4B-B548-F18870137361}"/>
              </a:ext>
            </a:extLst>
          </p:cNvPr>
          <p:cNvSpPr/>
          <p:nvPr/>
        </p:nvSpPr>
        <p:spPr>
          <a:xfrm rot="5400000">
            <a:off x="3006207" y="1887654"/>
            <a:ext cx="246904" cy="2631772"/>
          </a:xfrm>
          <a:prstGeom prst="lef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TextBox 12">
            <a:extLst>
              <a:ext uri="{FF2B5EF4-FFF2-40B4-BE49-F238E27FC236}">
                <a16:creationId xmlns:a16="http://schemas.microsoft.com/office/drawing/2014/main" id="{3AEACB1D-F47E-8945-BEF7-B0172562B40F}"/>
              </a:ext>
            </a:extLst>
          </p:cNvPr>
          <p:cNvSpPr txBox="1"/>
          <p:nvPr/>
        </p:nvSpPr>
        <p:spPr>
          <a:xfrm>
            <a:off x="1158363" y="4346247"/>
            <a:ext cx="1886419" cy="370146"/>
          </a:xfrm>
          <a:prstGeom prst="rect">
            <a:avLst/>
          </a:prstGeom>
          <a:noFill/>
          <a:ln>
            <a:solidFill>
              <a:schemeClr val="tx1"/>
            </a:solidFill>
          </a:ln>
        </p:spPr>
        <p:txBody>
          <a:bodyPr wrap="square" rtlCol="0">
            <a:spAutoFit/>
          </a:bodyPr>
          <a:lstStyle/>
          <a:p>
            <a:pPr algn="ctr"/>
            <a:r>
              <a:rPr lang="en-US" dirty="0"/>
              <a:t>BiPAP</a:t>
            </a:r>
          </a:p>
        </p:txBody>
      </p:sp>
      <p:cxnSp>
        <p:nvCxnSpPr>
          <p:cNvPr id="16" name="Straight Arrow Connector 15">
            <a:extLst>
              <a:ext uri="{FF2B5EF4-FFF2-40B4-BE49-F238E27FC236}">
                <a16:creationId xmlns:a16="http://schemas.microsoft.com/office/drawing/2014/main" id="{F220BEF7-2374-514A-8545-8D5D731BBE5D}"/>
              </a:ext>
            </a:extLst>
          </p:cNvPr>
          <p:cNvCxnSpPr/>
          <p:nvPr/>
        </p:nvCxnSpPr>
        <p:spPr>
          <a:xfrm>
            <a:off x="746975" y="3657600"/>
            <a:ext cx="0" cy="2408349"/>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31C2A65-3CCB-6D48-B6FA-85E85A462816}"/>
              </a:ext>
            </a:extLst>
          </p:cNvPr>
          <p:cNvSpPr txBox="1"/>
          <p:nvPr/>
        </p:nvSpPr>
        <p:spPr>
          <a:xfrm rot="16200000">
            <a:off x="-401514" y="4527222"/>
            <a:ext cx="2318197" cy="646331"/>
          </a:xfrm>
          <a:prstGeom prst="rect">
            <a:avLst/>
          </a:prstGeom>
          <a:noFill/>
        </p:spPr>
        <p:txBody>
          <a:bodyPr wrap="square" rtlCol="0">
            <a:spAutoFit/>
          </a:bodyPr>
          <a:lstStyle/>
          <a:p>
            <a:pPr algn="ctr"/>
            <a:r>
              <a:rPr lang="en-US" dirty="0"/>
              <a:t>Increasing risk of use/ required LoC</a:t>
            </a:r>
          </a:p>
        </p:txBody>
      </p:sp>
      <p:grpSp>
        <p:nvGrpSpPr>
          <p:cNvPr id="43" name="Group 42">
            <a:extLst>
              <a:ext uri="{FF2B5EF4-FFF2-40B4-BE49-F238E27FC236}">
                <a16:creationId xmlns:a16="http://schemas.microsoft.com/office/drawing/2014/main" id="{92DB03BE-4539-FD44-AF63-8AAE59B08AAC}"/>
              </a:ext>
            </a:extLst>
          </p:cNvPr>
          <p:cNvGrpSpPr/>
          <p:nvPr/>
        </p:nvGrpSpPr>
        <p:grpSpPr>
          <a:xfrm>
            <a:off x="1991638" y="2437081"/>
            <a:ext cx="2633117" cy="776576"/>
            <a:chOff x="1991638" y="2437081"/>
            <a:chExt cx="2633117" cy="776576"/>
          </a:xfrm>
        </p:grpSpPr>
        <p:sp>
          <p:nvSpPr>
            <p:cNvPr id="12" name="TextBox 11">
              <a:extLst>
                <a:ext uri="{FF2B5EF4-FFF2-40B4-BE49-F238E27FC236}">
                  <a16:creationId xmlns:a16="http://schemas.microsoft.com/office/drawing/2014/main" id="{1B6F2416-6716-0E4C-8F1B-62394FEDE23A}"/>
                </a:ext>
              </a:extLst>
            </p:cNvPr>
            <p:cNvSpPr txBox="1"/>
            <p:nvPr/>
          </p:nvSpPr>
          <p:spPr>
            <a:xfrm>
              <a:off x="1991638" y="2751992"/>
              <a:ext cx="2633117" cy="461665"/>
            </a:xfrm>
            <a:prstGeom prst="rect">
              <a:avLst/>
            </a:prstGeom>
            <a:noFill/>
          </p:spPr>
          <p:txBody>
            <a:bodyPr wrap="square" rtlCol="0">
              <a:spAutoFit/>
            </a:bodyPr>
            <a:lstStyle/>
            <a:p>
              <a:r>
                <a:rPr lang="en-US" sz="2400" dirty="0"/>
                <a:t>Preload reduction</a:t>
              </a:r>
            </a:p>
          </p:txBody>
        </p:sp>
        <p:cxnSp>
          <p:nvCxnSpPr>
            <p:cNvPr id="19" name="Straight Connector 18">
              <a:extLst>
                <a:ext uri="{FF2B5EF4-FFF2-40B4-BE49-F238E27FC236}">
                  <a16:creationId xmlns:a16="http://schemas.microsoft.com/office/drawing/2014/main" id="{4166518F-5A5E-8048-A370-6EF9809530FB}"/>
                </a:ext>
              </a:extLst>
            </p:cNvPr>
            <p:cNvCxnSpPr>
              <a:cxnSpLocks/>
              <a:stCxn id="4" idx="2"/>
              <a:endCxn id="12" idx="0"/>
            </p:cNvCxnSpPr>
            <p:nvPr/>
          </p:nvCxnSpPr>
          <p:spPr>
            <a:xfrm flipH="1">
              <a:off x="3308197" y="2437081"/>
              <a:ext cx="1303875" cy="31491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80D7C761-2BDA-1F42-BFE5-EB852B0C92D5}"/>
              </a:ext>
            </a:extLst>
          </p:cNvPr>
          <p:cNvCxnSpPr>
            <a:cxnSpLocks/>
            <a:stCxn id="36" idx="0"/>
            <a:endCxn id="4" idx="2"/>
          </p:cNvCxnSpPr>
          <p:nvPr/>
        </p:nvCxnSpPr>
        <p:spPr>
          <a:xfrm flipH="1" flipV="1">
            <a:off x="4612072" y="2437081"/>
            <a:ext cx="1016229" cy="231516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3CDEE98C-87CF-0540-A227-5A96C35C2476}"/>
              </a:ext>
            </a:extLst>
          </p:cNvPr>
          <p:cNvSpPr txBox="1"/>
          <p:nvPr/>
        </p:nvSpPr>
        <p:spPr>
          <a:xfrm>
            <a:off x="2572165" y="3856252"/>
            <a:ext cx="1763332" cy="369332"/>
          </a:xfrm>
          <a:prstGeom prst="rect">
            <a:avLst/>
          </a:prstGeom>
          <a:noFill/>
          <a:ln>
            <a:solidFill>
              <a:schemeClr val="tx1"/>
            </a:solidFill>
          </a:ln>
        </p:spPr>
        <p:txBody>
          <a:bodyPr wrap="square" rtlCol="0">
            <a:spAutoFit/>
          </a:bodyPr>
          <a:lstStyle/>
          <a:p>
            <a:pPr algn="ctr"/>
            <a:r>
              <a:rPr lang="en-US" dirty="0"/>
              <a:t>PO </a:t>
            </a:r>
            <a:r>
              <a:rPr lang="en-US" dirty="0" err="1"/>
              <a:t>Venodilators</a:t>
            </a:r>
            <a:endParaRPr lang="en-US" dirty="0"/>
          </a:p>
        </p:txBody>
      </p:sp>
      <p:cxnSp>
        <p:nvCxnSpPr>
          <p:cNvPr id="24" name="Straight Arrow Connector 23">
            <a:extLst>
              <a:ext uri="{FF2B5EF4-FFF2-40B4-BE49-F238E27FC236}">
                <a16:creationId xmlns:a16="http://schemas.microsoft.com/office/drawing/2014/main" id="{A5CEAC25-BC24-7944-8BE0-0C09BD155E9C}"/>
              </a:ext>
            </a:extLst>
          </p:cNvPr>
          <p:cNvCxnSpPr>
            <a:cxnSpLocks/>
          </p:cNvCxnSpPr>
          <p:nvPr/>
        </p:nvCxnSpPr>
        <p:spPr>
          <a:xfrm>
            <a:off x="4007637" y="4240018"/>
            <a:ext cx="0" cy="212458"/>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3600E07A-761E-C946-A73D-3F48887C54E9}"/>
              </a:ext>
            </a:extLst>
          </p:cNvPr>
          <p:cNvSpPr txBox="1"/>
          <p:nvPr/>
        </p:nvSpPr>
        <p:spPr>
          <a:xfrm>
            <a:off x="9046612" y="4495934"/>
            <a:ext cx="2038923" cy="369332"/>
          </a:xfrm>
          <a:prstGeom prst="rect">
            <a:avLst/>
          </a:prstGeom>
          <a:noFill/>
          <a:ln>
            <a:solidFill>
              <a:schemeClr val="tx1"/>
            </a:solidFill>
          </a:ln>
        </p:spPr>
        <p:txBody>
          <a:bodyPr wrap="square" rtlCol="0">
            <a:spAutoFit/>
          </a:bodyPr>
          <a:lstStyle/>
          <a:p>
            <a:pPr algn="ctr"/>
            <a:r>
              <a:rPr lang="en-US" dirty="0"/>
              <a:t>IV arterial dilators</a:t>
            </a:r>
          </a:p>
        </p:txBody>
      </p:sp>
      <p:sp>
        <p:nvSpPr>
          <p:cNvPr id="30" name="TextBox 29">
            <a:extLst>
              <a:ext uri="{FF2B5EF4-FFF2-40B4-BE49-F238E27FC236}">
                <a16:creationId xmlns:a16="http://schemas.microsoft.com/office/drawing/2014/main" id="{3379199F-9186-1E44-915F-8E737CF5BB26}"/>
              </a:ext>
            </a:extLst>
          </p:cNvPr>
          <p:cNvSpPr txBox="1"/>
          <p:nvPr/>
        </p:nvSpPr>
        <p:spPr>
          <a:xfrm>
            <a:off x="7600907" y="3852853"/>
            <a:ext cx="2062172" cy="369332"/>
          </a:xfrm>
          <a:prstGeom prst="rect">
            <a:avLst/>
          </a:prstGeom>
          <a:noFill/>
          <a:ln>
            <a:solidFill>
              <a:schemeClr val="tx1"/>
            </a:solidFill>
          </a:ln>
        </p:spPr>
        <p:txBody>
          <a:bodyPr wrap="square" rtlCol="0">
            <a:spAutoFit/>
          </a:bodyPr>
          <a:lstStyle/>
          <a:p>
            <a:pPr algn="ctr"/>
            <a:r>
              <a:rPr lang="en-US" dirty="0"/>
              <a:t>PO arterial dilators</a:t>
            </a:r>
          </a:p>
        </p:txBody>
      </p:sp>
      <p:cxnSp>
        <p:nvCxnSpPr>
          <p:cNvPr id="31" name="Straight Arrow Connector 30">
            <a:extLst>
              <a:ext uri="{FF2B5EF4-FFF2-40B4-BE49-F238E27FC236}">
                <a16:creationId xmlns:a16="http://schemas.microsoft.com/office/drawing/2014/main" id="{B6EB9C9E-BE10-8544-A1F9-BC760C8D2F57}"/>
              </a:ext>
            </a:extLst>
          </p:cNvPr>
          <p:cNvCxnSpPr>
            <a:cxnSpLocks/>
          </p:cNvCxnSpPr>
          <p:nvPr/>
        </p:nvCxnSpPr>
        <p:spPr>
          <a:xfrm flipH="1">
            <a:off x="9355954" y="4225584"/>
            <a:ext cx="4589" cy="217100"/>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
        <p:nvSpPr>
          <p:cNvPr id="32" name="Left Bracket 31">
            <a:extLst>
              <a:ext uri="{FF2B5EF4-FFF2-40B4-BE49-F238E27FC236}">
                <a16:creationId xmlns:a16="http://schemas.microsoft.com/office/drawing/2014/main" id="{7A5E0B43-9907-A545-B5C1-D12A729A5005}"/>
              </a:ext>
            </a:extLst>
          </p:cNvPr>
          <p:cNvSpPr/>
          <p:nvPr/>
        </p:nvSpPr>
        <p:spPr>
          <a:xfrm rot="5400000">
            <a:off x="4835692" y="1841618"/>
            <a:ext cx="312037" cy="6826864"/>
          </a:xfrm>
          <a:prstGeom prst="leftBracket">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4" name="TextBox 33">
            <a:extLst>
              <a:ext uri="{FF2B5EF4-FFF2-40B4-BE49-F238E27FC236}">
                <a16:creationId xmlns:a16="http://schemas.microsoft.com/office/drawing/2014/main" id="{846E6972-3E2D-5242-B700-456DFFF92B6C}"/>
              </a:ext>
            </a:extLst>
          </p:cNvPr>
          <p:cNvSpPr txBox="1"/>
          <p:nvPr/>
        </p:nvSpPr>
        <p:spPr>
          <a:xfrm>
            <a:off x="7125241" y="5452045"/>
            <a:ext cx="1921372" cy="369332"/>
          </a:xfrm>
          <a:prstGeom prst="rect">
            <a:avLst/>
          </a:prstGeom>
          <a:noFill/>
          <a:ln>
            <a:solidFill>
              <a:schemeClr val="tx1"/>
            </a:solidFill>
          </a:ln>
        </p:spPr>
        <p:txBody>
          <a:bodyPr wrap="square" rtlCol="0">
            <a:spAutoFit/>
          </a:bodyPr>
          <a:lstStyle/>
          <a:p>
            <a:pPr algn="ctr"/>
            <a:r>
              <a:rPr lang="en-US" dirty="0"/>
              <a:t>Milrinone</a:t>
            </a:r>
          </a:p>
        </p:txBody>
      </p:sp>
      <p:sp>
        <p:nvSpPr>
          <p:cNvPr id="36" name="TextBox 35">
            <a:extLst>
              <a:ext uri="{FF2B5EF4-FFF2-40B4-BE49-F238E27FC236}">
                <a16:creationId xmlns:a16="http://schemas.microsoft.com/office/drawing/2014/main" id="{1DD333B2-E30F-F746-A33F-F71AF2997DF9}"/>
              </a:ext>
            </a:extLst>
          </p:cNvPr>
          <p:cNvSpPr txBox="1"/>
          <p:nvPr/>
        </p:nvSpPr>
        <p:spPr>
          <a:xfrm>
            <a:off x="4701022" y="4752249"/>
            <a:ext cx="1854558" cy="461665"/>
          </a:xfrm>
          <a:prstGeom prst="rect">
            <a:avLst/>
          </a:prstGeom>
          <a:noFill/>
        </p:spPr>
        <p:txBody>
          <a:bodyPr wrap="square" rtlCol="0">
            <a:spAutoFit/>
          </a:bodyPr>
          <a:lstStyle/>
          <a:p>
            <a:pPr algn="ctr"/>
            <a:r>
              <a:rPr lang="en-US" sz="2400" dirty="0"/>
              <a:t>Inotropes</a:t>
            </a:r>
          </a:p>
        </p:txBody>
      </p:sp>
      <p:sp>
        <p:nvSpPr>
          <p:cNvPr id="26" name="TextBox 25">
            <a:extLst>
              <a:ext uri="{FF2B5EF4-FFF2-40B4-BE49-F238E27FC236}">
                <a16:creationId xmlns:a16="http://schemas.microsoft.com/office/drawing/2014/main" id="{98A98B6E-E203-094E-9626-485AAF879134}"/>
              </a:ext>
            </a:extLst>
          </p:cNvPr>
          <p:cNvSpPr txBox="1"/>
          <p:nvPr/>
        </p:nvSpPr>
        <p:spPr>
          <a:xfrm>
            <a:off x="4933478" y="5441030"/>
            <a:ext cx="1438008" cy="369332"/>
          </a:xfrm>
          <a:prstGeom prst="rect">
            <a:avLst/>
          </a:prstGeom>
          <a:noFill/>
          <a:ln>
            <a:solidFill>
              <a:schemeClr val="tx1"/>
            </a:solidFill>
          </a:ln>
        </p:spPr>
        <p:txBody>
          <a:bodyPr wrap="square" rtlCol="0">
            <a:spAutoFit/>
          </a:bodyPr>
          <a:lstStyle/>
          <a:p>
            <a:pPr algn="ctr"/>
            <a:r>
              <a:rPr lang="en-US" dirty="0"/>
              <a:t>Dobutamine</a:t>
            </a:r>
          </a:p>
        </p:txBody>
      </p:sp>
      <p:cxnSp>
        <p:nvCxnSpPr>
          <p:cNvPr id="33" name="Straight Arrow Connector 32">
            <a:extLst>
              <a:ext uri="{FF2B5EF4-FFF2-40B4-BE49-F238E27FC236}">
                <a16:creationId xmlns:a16="http://schemas.microsoft.com/office/drawing/2014/main" id="{711F21E1-4B96-4D4A-A661-BB8F6724D70F}"/>
              </a:ext>
            </a:extLst>
          </p:cNvPr>
          <p:cNvCxnSpPr>
            <a:cxnSpLocks/>
          </p:cNvCxnSpPr>
          <p:nvPr/>
        </p:nvCxnSpPr>
        <p:spPr>
          <a:xfrm>
            <a:off x="2371827" y="6199823"/>
            <a:ext cx="7724173" cy="0"/>
          </a:xfrm>
          <a:prstGeom prst="straightConnector1">
            <a:avLst/>
          </a:prstGeom>
          <a:ln w="127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B56A645B-A4D0-1D40-94E6-CD8C9AF6C848}"/>
              </a:ext>
            </a:extLst>
          </p:cNvPr>
          <p:cNvSpPr txBox="1"/>
          <p:nvPr/>
        </p:nvSpPr>
        <p:spPr>
          <a:xfrm>
            <a:off x="5409127" y="5915793"/>
            <a:ext cx="2292906" cy="369332"/>
          </a:xfrm>
          <a:prstGeom prst="rect">
            <a:avLst/>
          </a:prstGeom>
          <a:noFill/>
        </p:spPr>
        <p:txBody>
          <a:bodyPr wrap="square" rtlCol="0">
            <a:spAutoFit/>
          </a:bodyPr>
          <a:lstStyle/>
          <a:p>
            <a:pPr algn="ctr"/>
            <a:r>
              <a:rPr lang="en-US" dirty="0"/>
              <a:t>Use as afterload ↑</a:t>
            </a:r>
          </a:p>
        </p:txBody>
      </p:sp>
      <p:cxnSp>
        <p:nvCxnSpPr>
          <p:cNvPr id="38" name="Straight Connector 37">
            <a:extLst>
              <a:ext uri="{FF2B5EF4-FFF2-40B4-BE49-F238E27FC236}">
                <a16:creationId xmlns:a16="http://schemas.microsoft.com/office/drawing/2014/main" id="{C93E096E-C5D2-9248-B7DA-FF7678A2B701}"/>
              </a:ext>
            </a:extLst>
          </p:cNvPr>
          <p:cNvCxnSpPr>
            <a:cxnSpLocks/>
          </p:cNvCxnSpPr>
          <p:nvPr/>
        </p:nvCxnSpPr>
        <p:spPr>
          <a:xfrm>
            <a:off x="5622550" y="5098523"/>
            <a:ext cx="0" cy="3437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3DEB253B-D3E0-974F-8E66-1AE7A537A7CA}"/>
              </a:ext>
            </a:extLst>
          </p:cNvPr>
          <p:cNvCxnSpPr>
            <a:cxnSpLocks/>
          </p:cNvCxnSpPr>
          <p:nvPr/>
        </p:nvCxnSpPr>
        <p:spPr>
          <a:xfrm>
            <a:off x="3044782" y="3657600"/>
            <a:ext cx="399876" cy="0"/>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3117447-5D69-FD40-A3CB-55758A61AFD7}"/>
              </a:ext>
            </a:extLst>
          </p:cNvPr>
          <p:cNvCxnSpPr>
            <a:cxnSpLocks/>
          </p:cNvCxnSpPr>
          <p:nvPr/>
        </p:nvCxnSpPr>
        <p:spPr>
          <a:xfrm>
            <a:off x="3044782" y="4510548"/>
            <a:ext cx="263415" cy="0"/>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6867D2CF-3AF4-FF48-B2A6-BE8B08D4F1AF}"/>
              </a:ext>
            </a:extLst>
          </p:cNvPr>
          <p:cNvCxnSpPr>
            <a:cxnSpLocks/>
          </p:cNvCxnSpPr>
          <p:nvPr/>
        </p:nvCxnSpPr>
        <p:spPr>
          <a:xfrm flipH="1">
            <a:off x="860286" y="3647162"/>
            <a:ext cx="533019" cy="0"/>
          </a:xfrm>
          <a:prstGeom prst="straightConnector1">
            <a:avLst/>
          </a:prstGeom>
          <a:ln w="12700">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34431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15549-A9CE-C648-99AB-5C73F6A5AF52}"/>
              </a:ext>
            </a:extLst>
          </p:cNvPr>
          <p:cNvSpPr>
            <a:spLocks noGrp="1"/>
          </p:cNvSpPr>
          <p:nvPr>
            <p:ph type="title"/>
          </p:nvPr>
        </p:nvSpPr>
        <p:spPr/>
        <p:txBody>
          <a:bodyPr/>
          <a:lstStyle/>
          <a:p>
            <a:r>
              <a:rPr lang="en-US" dirty="0"/>
              <a:t>HPI – Symptoms </a:t>
            </a:r>
          </a:p>
        </p:txBody>
      </p:sp>
      <p:sp>
        <p:nvSpPr>
          <p:cNvPr id="7" name="Content Placeholder 6">
            <a:extLst>
              <a:ext uri="{FF2B5EF4-FFF2-40B4-BE49-F238E27FC236}">
                <a16:creationId xmlns:a16="http://schemas.microsoft.com/office/drawing/2014/main" id="{97F86B10-431D-BC4C-ACEE-22C5FC58A3C8}"/>
              </a:ext>
            </a:extLst>
          </p:cNvPr>
          <p:cNvSpPr>
            <a:spLocks noGrp="1"/>
          </p:cNvSpPr>
          <p:nvPr>
            <p:ph sz="half" idx="2"/>
          </p:nvPr>
        </p:nvSpPr>
        <p:spPr>
          <a:xfrm>
            <a:off x="839788" y="1690688"/>
            <a:ext cx="5157787" cy="1895477"/>
          </a:xfrm>
          <a:ln>
            <a:solidFill>
              <a:schemeClr val="tx1"/>
            </a:solidFill>
          </a:ln>
        </p:spPr>
        <p:txBody>
          <a:bodyPr>
            <a:normAutofit fontScale="70000" lnSpcReduction="20000"/>
          </a:bodyPr>
          <a:lstStyle/>
          <a:p>
            <a:pPr marL="0" indent="0">
              <a:buNone/>
            </a:pPr>
            <a:r>
              <a:rPr lang="en-US" sz="4300" b="1" dirty="0"/>
              <a:t>Congestion Symptoms </a:t>
            </a:r>
          </a:p>
          <a:p>
            <a:endParaRPr lang="en-US" dirty="0"/>
          </a:p>
          <a:p>
            <a:r>
              <a:rPr lang="en-US" dirty="0">
                <a:solidFill>
                  <a:srgbClr val="92D050"/>
                </a:solidFill>
              </a:rPr>
              <a:t>Orthopnea</a:t>
            </a:r>
            <a:r>
              <a:rPr lang="en-US" dirty="0"/>
              <a:t> </a:t>
            </a:r>
          </a:p>
          <a:p>
            <a:r>
              <a:rPr lang="en-US" dirty="0">
                <a:solidFill>
                  <a:srgbClr val="92D050"/>
                </a:solidFill>
              </a:rPr>
              <a:t>Leg/belly swelling</a:t>
            </a:r>
          </a:p>
          <a:p>
            <a:r>
              <a:rPr lang="en-US" dirty="0">
                <a:solidFill>
                  <a:schemeClr val="accent4">
                    <a:lumMod val="60000"/>
                    <a:lumOff val="40000"/>
                  </a:schemeClr>
                </a:solidFill>
              </a:rPr>
              <a:t>Dyspnea (NYHA class)  </a:t>
            </a:r>
          </a:p>
        </p:txBody>
      </p:sp>
      <p:sp>
        <p:nvSpPr>
          <p:cNvPr id="9" name="Content Placeholder 8">
            <a:extLst>
              <a:ext uri="{FF2B5EF4-FFF2-40B4-BE49-F238E27FC236}">
                <a16:creationId xmlns:a16="http://schemas.microsoft.com/office/drawing/2014/main" id="{B0DFA18D-13C9-0449-B35F-2E03E68702FD}"/>
              </a:ext>
            </a:extLst>
          </p:cNvPr>
          <p:cNvSpPr>
            <a:spLocks noGrp="1"/>
          </p:cNvSpPr>
          <p:nvPr>
            <p:ph sz="quarter" idx="4"/>
          </p:nvPr>
        </p:nvSpPr>
        <p:spPr>
          <a:xfrm>
            <a:off x="6159499" y="1690688"/>
            <a:ext cx="5183188" cy="1895476"/>
          </a:xfrm>
          <a:ln>
            <a:solidFill>
              <a:schemeClr val="tx1"/>
            </a:solidFill>
          </a:ln>
        </p:spPr>
        <p:txBody>
          <a:bodyPr>
            <a:normAutofit fontScale="70000" lnSpcReduction="20000"/>
          </a:bodyPr>
          <a:lstStyle/>
          <a:p>
            <a:pPr marL="0" indent="0">
              <a:buNone/>
            </a:pPr>
            <a:r>
              <a:rPr lang="en-US" sz="4300" b="1" dirty="0"/>
              <a:t>Shock Symptoms </a:t>
            </a:r>
          </a:p>
          <a:p>
            <a:pPr marL="0" indent="0">
              <a:buNone/>
            </a:pPr>
            <a:endParaRPr lang="en-US" dirty="0"/>
          </a:p>
          <a:p>
            <a:r>
              <a:rPr lang="en-US" dirty="0">
                <a:solidFill>
                  <a:schemeClr val="accent4">
                    <a:lumMod val="60000"/>
                    <a:lumOff val="40000"/>
                  </a:schemeClr>
                </a:solidFill>
              </a:rPr>
              <a:t>Nausea/vomiting </a:t>
            </a:r>
          </a:p>
          <a:p>
            <a:r>
              <a:rPr lang="en-US" dirty="0">
                <a:solidFill>
                  <a:srgbClr val="FF0000"/>
                </a:solidFill>
              </a:rPr>
              <a:t>Lethargy/confusion</a:t>
            </a:r>
          </a:p>
          <a:p>
            <a:r>
              <a:rPr lang="en-US" dirty="0">
                <a:solidFill>
                  <a:srgbClr val="FF0000"/>
                </a:solidFill>
              </a:rPr>
              <a:t>Oliguria/Anuria  </a:t>
            </a:r>
          </a:p>
          <a:p>
            <a:endParaRPr lang="en-US" dirty="0"/>
          </a:p>
        </p:txBody>
      </p:sp>
      <p:sp>
        <p:nvSpPr>
          <p:cNvPr id="11" name="Content Placeholder 8">
            <a:extLst>
              <a:ext uri="{FF2B5EF4-FFF2-40B4-BE49-F238E27FC236}">
                <a16:creationId xmlns:a16="http://schemas.microsoft.com/office/drawing/2014/main" id="{B62CCB16-1ABE-5A47-B7B6-035CD9A6C145}"/>
              </a:ext>
            </a:extLst>
          </p:cNvPr>
          <p:cNvSpPr txBox="1">
            <a:spLocks/>
          </p:cNvSpPr>
          <p:nvPr/>
        </p:nvSpPr>
        <p:spPr>
          <a:xfrm>
            <a:off x="6172200" y="4805363"/>
            <a:ext cx="5183188" cy="19526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grpSp>
        <p:nvGrpSpPr>
          <p:cNvPr id="15" name="Group 14">
            <a:extLst>
              <a:ext uri="{FF2B5EF4-FFF2-40B4-BE49-F238E27FC236}">
                <a16:creationId xmlns:a16="http://schemas.microsoft.com/office/drawing/2014/main" id="{2CBA538B-4B8C-7147-A98A-FD62313A1D14}"/>
              </a:ext>
            </a:extLst>
          </p:cNvPr>
          <p:cNvGrpSpPr/>
          <p:nvPr/>
        </p:nvGrpSpPr>
        <p:grpSpPr>
          <a:xfrm>
            <a:off x="920750" y="5104983"/>
            <a:ext cx="9952038" cy="1237080"/>
            <a:chOff x="920750" y="4027009"/>
            <a:chExt cx="9952038" cy="2315054"/>
          </a:xfrm>
        </p:grpSpPr>
        <p:sp>
          <p:nvSpPr>
            <p:cNvPr id="13" name="Content Placeholder 6">
              <a:extLst>
                <a:ext uri="{FF2B5EF4-FFF2-40B4-BE49-F238E27FC236}">
                  <a16:creationId xmlns:a16="http://schemas.microsoft.com/office/drawing/2014/main" id="{8A4475FF-49D1-B14E-9758-20AF135CB214}"/>
                </a:ext>
              </a:extLst>
            </p:cNvPr>
            <p:cNvSpPr txBox="1">
              <a:spLocks/>
            </p:cNvSpPr>
            <p:nvPr/>
          </p:nvSpPr>
          <p:spPr>
            <a:xfrm>
              <a:off x="992188" y="4805363"/>
              <a:ext cx="9880600" cy="15367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spcBef>
                  <a:spcPts val="0"/>
                </a:spcBef>
                <a:buFont typeface="Arial" panose="020B0604020202020204" pitchFamily="34" charset="0"/>
                <a:buAutoNum type="romanUcParenR"/>
              </a:pPr>
              <a:r>
                <a:rPr lang="en-US" sz="2000" dirty="0"/>
                <a:t>Fatigue </a:t>
              </a:r>
            </a:p>
            <a:p>
              <a:pPr marL="571500" indent="-571500">
                <a:spcBef>
                  <a:spcPts val="0"/>
                </a:spcBef>
                <a:buFont typeface="Arial" panose="020B0604020202020204" pitchFamily="34" charset="0"/>
                <a:buAutoNum type="romanUcParenR"/>
              </a:pPr>
              <a:r>
                <a:rPr lang="en-US" sz="2000" dirty="0"/>
                <a:t>Can do ADLs, Can walk up 2 flights of stairs </a:t>
              </a:r>
            </a:p>
            <a:p>
              <a:pPr marL="571500" indent="-571500">
                <a:spcBef>
                  <a:spcPts val="0"/>
                </a:spcBef>
                <a:buFont typeface="Arial" panose="020B0604020202020204" pitchFamily="34" charset="0"/>
                <a:buAutoNum type="romanUcParenR"/>
              </a:pPr>
              <a:r>
                <a:rPr lang="en-US" sz="2000" dirty="0"/>
                <a:t>Cannot do ADLs/walk up 2 flights of stairs without stopping to take a break </a:t>
              </a:r>
            </a:p>
            <a:p>
              <a:pPr marL="571500" indent="-571500">
                <a:spcBef>
                  <a:spcPts val="0"/>
                </a:spcBef>
                <a:buFont typeface="Arial" panose="020B0604020202020204" pitchFamily="34" charset="0"/>
                <a:buAutoNum type="romanUcParenR"/>
              </a:pPr>
              <a:r>
                <a:rPr lang="en-US" sz="2000" dirty="0"/>
                <a:t>Shortness of breath at rest </a:t>
              </a:r>
            </a:p>
          </p:txBody>
        </p:sp>
        <p:sp>
          <p:nvSpPr>
            <p:cNvPr id="14" name="Text Placeholder 5">
              <a:extLst>
                <a:ext uri="{FF2B5EF4-FFF2-40B4-BE49-F238E27FC236}">
                  <a16:creationId xmlns:a16="http://schemas.microsoft.com/office/drawing/2014/main" id="{53ED7813-31C5-BD41-8749-D46F1B76173A}"/>
                </a:ext>
              </a:extLst>
            </p:cNvPr>
            <p:cNvSpPr txBox="1">
              <a:spLocks/>
            </p:cNvSpPr>
            <p:nvPr/>
          </p:nvSpPr>
          <p:spPr>
            <a:xfrm>
              <a:off x="920750" y="4027009"/>
              <a:ext cx="9309100" cy="735496"/>
            </a:xfrm>
            <a:prstGeom prst="rect">
              <a:avLst/>
            </a:prstGeom>
          </p:spPr>
          <p:txBody>
            <a:bodyPr vert="horz" lIns="91440" tIns="45720" rIns="91440" bIns="45720" rtlCol="0" anchor="b">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NYHA Class (baseline and current)  </a:t>
              </a:r>
            </a:p>
          </p:txBody>
        </p:sp>
      </p:grpSp>
      <p:sp>
        <p:nvSpPr>
          <p:cNvPr id="16" name="Content Placeholder 6">
            <a:extLst>
              <a:ext uri="{FF2B5EF4-FFF2-40B4-BE49-F238E27FC236}">
                <a16:creationId xmlns:a16="http://schemas.microsoft.com/office/drawing/2014/main" id="{68BC3CF0-8292-DB46-8112-8EB85236AE28}"/>
              </a:ext>
            </a:extLst>
          </p:cNvPr>
          <p:cNvSpPr txBox="1">
            <a:spLocks/>
          </p:cNvSpPr>
          <p:nvPr/>
        </p:nvSpPr>
        <p:spPr>
          <a:xfrm>
            <a:off x="839788" y="3814763"/>
            <a:ext cx="10515600" cy="1096963"/>
          </a:xfrm>
          <a:prstGeom prst="rect">
            <a:avLst/>
          </a:prstGeom>
          <a:ln>
            <a:solidFill>
              <a:schemeClr val="tx1"/>
            </a:solidFill>
          </a:ln>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u="sng" dirty="0"/>
              <a:t>Qualifying questions: </a:t>
            </a:r>
          </a:p>
          <a:p>
            <a:pPr marL="514350" indent="-514350">
              <a:buFont typeface="+mj-lt"/>
              <a:buAutoNum type="arabicPeriod"/>
            </a:pPr>
            <a:r>
              <a:rPr lang="en-US" dirty="0"/>
              <a:t>How long? </a:t>
            </a:r>
          </a:p>
          <a:p>
            <a:pPr marL="514350" indent="-514350">
              <a:buFont typeface="+mj-lt"/>
              <a:buAutoNum type="arabicPeriod"/>
            </a:pPr>
            <a:r>
              <a:rPr lang="en-US" dirty="0"/>
              <a:t>Baseline? </a:t>
            </a:r>
          </a:p>
        </p:txBody>
      </p:sp>
    </p:spTree>
    <p:extLst>
      <p:ext uri="{BB962C8B-B14F-4D97-AF65-F5344CB8AC3E}">
        <p14:creationId xmlns:p14="http://schemas.microsoft.com/office/powerpoint/2010/main" val="3769030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bg/>
                                          </p:spTgt>
                                        </p:tgtEl>
                                        <p:attrNameLst>
                                          <p:attrName>style.visibility</p:attrName>
                                        </p:attrNameLst>
                                      </p:cBhvr>
                                      <p:to>
                                        <p:strVal val="visible"/>
                                      </p:to>
                                    </p:set>
                                    <p:animEffect transition="in" filter="fade">
                                      <p:cBhvr>
                                        <p:cTn id="7" dur="500"/>
                                        <p:tgtEl>
                                          <p:spTgt spid="7">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fade">
                                      <p:cBhvr>
                                        <p:cTn id="10" dur="500"/>
                                        <p:tgtEl>
                                          <p:spTgt spid="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Effect transition="in" filter="fade">
                                      <p:cBhvr>
                                        <p:cTn id="13" dur="500"/>
                                        <p:tgtEl>
                                          <p:spTgt spid="7">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3" end="3"/>
                                            </p:txEl>
                                          </p:spTgt>
                                        </p:tgtEl>
                                        <p:attrNameLst>
                                          <p:attrName>style.visibility</p:attrName>
                                        </p:attrNameLst>
                                      </p:cBhvr>
                                      <p:to>
                                        <p:strVal val="visible"/>
                                      </p:to>
                                    </p:set>
                                    <p:animEffect transition="in" filter="fade">
                                      <p:cBhvr>
                                        <p:cTn id="16" dur="500"/>
                                        <p:tgtEl>
                                          <p:spTgt spid="7">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Effect transition="in" filter="fade">
                                      <p:cBhvr>
                                        <p:cTn id="19" dur="500"/>
                                        <p:tgtEl>
                                          <p:spTgt spid="7">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
                                            <p:bg/>
                                          </p:spTgt>
                                        </p:tgtEl>
                                        <p:attrNameLst>
                                          <p:attrName>style.visibility</p:attrName>
                                        </p:attrNameLst>
                                      </p:cBhvr>
                                      <p:to>
                                        <p:strVal val="visible"/>
                                      </p:to>
                                    </p:set>
                                    <p:animEffect transition="in" filter="fade">
                                      <p:cBhvr>
                                        <p:cTn id="34" dur="500"/>
                                        <p:tgtEl>
                                          <p:spTgt spid="9">
                                            <p:bg/>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9">
                                            <p:txEl>
                                              <p:pRg st="0" end="0"/>
                                            </p:txEl>
                                          </p:spTgt>
                                        </p:tgtEl>
                                        <p:attrNameLst>
                                          <p:attrName>style.visibility</p:attrName>
                                        </p:attrNameLst>
                                      </p:cBhvr>
                                      <p:to>
                                        <p:strVal val="visible"/>
                                      </p:to>
                                    </p:set>
                                    <p:animEffect transition="in" filter="fade">
                                      <p:cBhvr>
                                        <p:cTn id="37" dur="500"/>
                                        <p:tgtEl>
                                          <p:spTgt spid="9">
                                            <p:txEl>
                                              <p:pRg st="0" end="0"/>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9">
                                            <p:txEl>
                                              <p:pRg st="2" end="2"/>
                                            </p:txEl>
                                          </p:spTgt>
                                        </p:tgtEl>
                                        <p:attrNameLst>
                                          <p:attrName>style.visibility</p:attrName>
                                        </p:attrNameLst>
                                      </p:cBhvr>
                                      <p:to>
                                        <p:strVal val="visible"/>
                                      </p:to>
                                    </p:set>
                                    <p:animEffect transition="in" filter="fade">
                                      <p:cBhvr>
                                        <p:cTn id="40" dur="500"/>
                                        <p:tgtEl>
                                          <p:spTgt spid="9">
                                            <p:txEl>
                                              <p:pRg st="2" end="2"/>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9">
                                            <p:txEl>
                                              <p:pRg st="3" end="3"/>
                                            </p:txEl>
                                          </p:spTgt>
                                        </p:tgtEl>
                                        <p:attrNameLst>
                                          <p:attrName>style.visibility</p:attrName>
                                        </p:attrNameLst>
                                      </p:cBhvr>
                                      <p:to>
                                        <p:strVal val="visible"/>
                                      </p:to>
                                    </p:set>
                                    <p:animEffect transition="in" filter="fade">
                                      <p:cBhvr>
                                        <p:cTn id="43" dur="500"/>
                                        <p:tgtEl>
                                          <p:spTgt spid="9">
                                            <p:txEl>
                                              <p:pRg st="3" end="3"/>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
                                            <p:txEl>
                                              <p:pRg st="4" end="4"/>
                                            </p:txEl>
                                          </p:spTgt>
                                        </p:tgtEl>
                                        <p:attrNameLst>
                                          <p:attrName>style.visibility</p:attrName>
                                        </p:attrNameLst>
                                      </p:cBhvr>
                                      <p:to>
                                        <p:strVal val="visible"/>
                                      </p:to>
                                    </p:set>
                                    <p:animEffect transition="in" filter="fade">
                                      <p:cBhvr>
                                        <p:cTn id="46"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bldP spid="9" grpId="0" uiExpand="1" build="p" animBg="1"/>
      <p:bldP spid="1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9425B-EDD6-1C4B-A68E-4B98B65BE6E6}"/>
              </a:ext>
            </a:extLst>
          </p:cNvPr>
          <p:cNvSpPr>
            <a:spLocks noGrp="1"/>
          </p:cNvSpPr>
          <p:nvPr>
            <p:ph type="title"/>
          </p:nvPr>
        </p:nvSpPr>
        <p:spPr/>
        <p:txBody>
          <a:bodyPr/>
          <a:lstStyle/>
          <a:p>
            <a:r>
              <a:rPr lang="en-US" dirty="0"/>
              <a:t>Medical Tools for Pump Failure: </a:t>
            </a:r>
            <a:br>
              <a:rPr lang="en-US" dirty="0"/>
            </a:br>
            <a:r>
              <a:rPr lang="en-US" dirty="0"/>
              <a:t>afterload reduction</a:t>
            </a:r>
          </a:p>
        </p:txBody>
      </p:sp>
      <p:sp>
        <p:nvSpPr>
          <p:cNvPr id="3" name="Text Placeholder 2">
            <a:extLst>
              <a:ext uri="{FF2B5EF4-FFF2-40B4-BE49-F238E27FC236}">
                <a16:creationId xmlns:a16="http://schemas.microsoft.com/office/drawing/2014/main" id="{7DD6649A-0D84-6F4F-BE21-FAC15309DEBA}"/>
              </a:ext>
            </a:extLst>
          </p:cNvPr>
          <p:cNvSpPr>
            <a:spLocks noGrp="1"/>
          </p:cNvSpPr>
          <p:nvPr>
            <p:ph type="body" idx="1"/>
          </p:nvPr>
        </p:nvSpPr>
        <p:spPr/>
        <p:txBody>
          <a:bodyPr/>
          <a:lstStyle/>
          <a:p>
            <a:r>
              <a:rPr lang="en-US" dirty="0"/>
              <a:t>Oral</a:t>
            </a:r>
          </a:p>
        </p:txBody>
      </p:sp>
      <p:sp>
        <p:nvSpPr>
          <p:cNvPr id="4" name="Content Placeholder 3">
            <a:extLst>
              <a:ext uri="{FF2B5EF4-FFF2-40B4-BE49-F238E27FC236}">
                <a16:creationId xmlns:a16="http://schemas.microsoft.com/office/drawing/2014/main" id="{CDAF9EB6-19BF-0D41-88F7-14D065B78984}"/>
              </a:ext>
            </a:extLst>
          </p:cNvPr>
          <p:cNvSpPr>
            <a:spLocks noGrp="1"/>
          </p:cNvSpPr>
          <p:nvPr>
            <p:ph sz="half" idx="2"/>
          </p:nvPr>
        </p:nvSpPr>
        <p:spPr/>
        <p:txBody>
          <a:bodyPr/>
          <a:lstStyle/>
          <a:p>
            <a:r>
              <a:rPr lang="en-US" dirty="0"/>
              <a:t>ACEI/ARB/ARNI </a:t>
            </a:r>
          </a:p>
          <a:p>
            <a:r>
              <a:rPr lang="en-US" dirty="0"/>
              <a:t>Hydralazine </a:t>
            </a:r>
          </a:p>
        </p:txBody>
      </p:sp>
      <p:sp>
        <p:nvSpPr>
          <p:cNvPr id="5" name="Text Placeholder 4">
            <a:extLst>
              <a:ext uri="{FF2B5EF4-FFF2-40B4-BE49-F238E27FC236}">
                <a16:creationId xmlns:a16="http://schemas.microsoft.com/office/drawing/2014/main" id="{0B2F3D7C-76F5-0A4D-BFCB-EAC9901D8843}"/>
              </a:ext>
            </a:extLst>
          </p:cNvPr>
          <p:cNvSpPr>
            <a:spLocks noGrp="1"/>
          </p:cNvSpPr>
          <p:nvPr>
            <p:ph type="body" sz="quarter" idx="3"/>
          </p:nvPr>
        </p:nvSpPr>
        <p:spPr/>
        <p:txBody>
          <a:bodyPr/>
          <a:lstStyle/>
          <a:p>
            <a:r>
              <a:rPr lang="en-US" dirty="0"/>
              <a:t>IV </a:t>
            </a:r>
          </a:p>
        </p:txBody>
      </p:sp>
      <p:sp>
        <p:nvSpPr>
          <p:cNvPr id="6" name="Content Placeholder 5">
            <a:extLst>
              <a:ext uri="{FF2B5EF4-FFF2-40B4-BE49-F238E27FC236}">
                <a16:creationId xmlns:a16="http://schemas.microsoft.com/office/drawing/2014/main" id="{FFF002FF-EE30-514D-9C8D-C512535CF9A8}"/>
              </a:ext>
            </a:extLst>
          </p:cNvPr>
          <p:cNvSpPr>
            <a:spLocks noGrp="1"/>
          </p:cNvSpPr>
          <p:nvPr>
            <p:ph sz="quarter" idx="4"/>
          </p:nvPr>
        </p:nvSpPr>
        <p:spPr/>
        <p:txBody>
          <a:bodyPr/>
          <a:lstStyle/>
          <a:p>
            <a:r>
              <a:rPr lang="en-US" dirty="0"/>
              <a:t>nitroprusside</a:t>
            </a:r>
          </a:p>
        </p:txBody>
      </p:sp>
    </p:spTree>
    <p:extLst>
      <p:ext uri="{BB962C8B-B14F-4D97-AF65-F5344CB8AC3E}">
        <p14:creationId xmlns:p14="http://schemas.microsoft.com/office/powerpoint/2010/main" val="925408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animEffect transition="in" filter="fade">
                                      <p:cBhvr>
                                        <p:cTn id="15"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6"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6" name="Straight Connector 35">
            <a:extLst>
              <a:ext uri="{FF2B5EF4-FFF2-40B4-BE49-F238E27FC236}">
                <a16:creationId xmlns:a16="http://schemas.microsoft.com/office/drawing/2014/main" id="{63A22055-4D4E-8141-A48E-093B6C3553A0}"/>
              </a:ext>
            </a:extLst>
          </p:cNvPr>
          <p:cNvCxnSpPr>
            <a:cxnSpLocks/>
          </p:cNvCxnSpPr>
          <p:nvPr/>
        </p:nvCxnSpPr>
        <p:spPr>
          <a:xfrm flipH="1" flipV="1">
            <a:off x="7142565" y="4400550"/>
            <a:ext cx="16042" cy="909752"/>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260B1FE-9772-8E44-8FFD-C76E36ECF4A8}"/>
              </a:ext>
            </a:extLst>
          </p:cNvPr>
          <p:cNvSpPr>
            <a:spLocks noGrp="1"/>
          </p:cNvSpPr>
          <p:nvPr>
            <p:ph type="title"/>
          </p:nvPr>
        </p:nvSpPr>
        <p:spPr/>
        <p:txBody>
          <a:bodyPr/>
          <a:lstStyle/>
          <a:p>
            <a:r>
              <a:rPr lang="en-US" dirty="0"/>
              <a:t>The mechanism of afterload reduction  </a:t>
            </a:r>
          </a:p>
        </p:txBody>
      </p:sp>
      <p:sp>
        <p:nvSpPr>
          <p:cNvPr id="11" name="Freeform 10">
            <a:extLst>
              <a:ext uri="{FF2B5EF4-FFF2-40B4-BE49-F238E27FC236}">
                <a16:creationId xmlns:a16="http://schemas.microsoft.com/office/drawing/2014/main" id="{A231C0D5-77EB-9D4D-A634-5EE62DD2A0A9}"/>
              </a:ext>
            </a:extLst>
          </p:cNvPr>
          <p:cNvSpPr/>
          <p:nvPr/>
        </p:nvSpPr>
        <p:spPr>
          <a:xfrm>
            <a:off x="5009092" y="5310301"/>
            <a:ext cx="2149515" cy="383901"/>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8C2B10CC-3E12-3F4E-B497-F60DFB87B175}"/>
              </a:ext>
            </a:extLst>
          </p:cNvPr>
          <p:cNvCxnSpPr>
            <a:cxnSpLocks/>
            <a:stCxn id="11" idx="2"/>
          </p:cNvCxnSpPr>
          <p:nvPr/>
        </p:nvCxnSpPr>
        <p:spPr>
          <a:xfrm flipH="1" flipV="1">
            <a:off x="7142565" y="4772027"/>
            <a:ext cx="16042" cy="5382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B86310F-990E-734A-835E-7FDDFA356B34}"/>
              </a:ext>
            </a:extLst>
          </p:cNvPr>
          <p:cNvCxnSpPr>
            <a:cxnSpLocks/>
            <a:stCxn id="11" idx="0"/>
          </p:cNvCxnSpPr>
          <p:nvPr/>
        </p:nvCxnSpPr>
        <p:spPr>
          <a:xfrm flipV="1">
            <a:off x="5009092" y="4475747"/>
            <a:ext cx="0" cy="121845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Freeform 17">
            <a:extLst>
              <a:ext uri="{FF2B5EF4-FFF2-40B4-BE49-F238E27FC236}">
                <a16:creationId xmlns:a16="http://schemas.microsoft.com/office/drawing/2014/main" id="{2FEEE4D6-FFB5-A74E-9E89-79392CFA1715}"/>
              </a:ext>
            </a:extLst>
          </p:cNvPr>
          <p:cNvSpPr/>
          <p:nvPr/>
        </p:nvSpPr>
        <p:spPr>
          <a:xfrm>
            <a:off x="5008843" y="4322899"/>
            <a:ext cx="2133722" cy="448935"/>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Lst>
            <a:ahLst/>
            <a:cxnLst>
              <a:cxn ang="0">
                <a:pos x="connsiteX0" y="connsiteY0"/>
              </a:cxn>
              <a:cxn ang="0">
                <a:pos x="connsiteX1" y="connsiteY1"/>
              </a:cxn>
              <a:cxn ang="0">
                <a:pos x="connsiteX2" y="connsiteY2"/>
              </a:cxn>
            </a:cxnLst>
            <a:rect l="l" t="t" r="r" b="b"/>
            <a:pathLst>
              <a:path w="2620412" h="1162738">
                <a:moveTo>
                  <a:pt x="2620412" y="1162738"/>
                </a:moveTo>
                <a:cubicBezTo>
                  <a:pt x="2382453" y="629338"/>
                  <a:pt x="1660560" y="152086"/>
                  <a:pt x="1224749" y="23749"/>
                </a:cubicBezTo>
                <a:cubicBezTo>
                  <a:pt x="788939" y="-104588"/>
                  <a:pt x="-77335" y="325875"/>
                  <a:pt x="5549" y="39271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33">
            <a:extLst>
              <a:ext uri="{FF2B5EF4-FFF2-40B4-BE49-F238E27FC236}">
                <a16:creationId xmlns:a16="http://schemas.microsoft.com/office/drawing/2014/main" id="{AD54F10F-34FA-484A-BD7C-BBA8B6261CA5}"/>
              </a:ext>
            </a:extLst>
          </p:cNvPr>
          <p:cNvGrpSpPr/>
          <p:nvPr/>
        </p:nvGrpSpPr>
        <p:grpSpPr>
          <a:xfrm>
            <a:off x="2849609" y="1512476"/>
            <a:ext cx="4876800" cy="4523874"/>
            <a:chOff x="3930316" y="1267326"/>
            <a:chExt cx="4876800" cy="4523874"/>
          </a:xfrm>
        </p:grpSpPr>
        <p:cxnSp>
          <p:nvCxnSpPr>
            <p:cNvPr id="28" name="Straight Arrow Connector 27">
              <a:extLst>
                <a:ext uri="{FF2B5EF4-FFF2-40B4-BE49-F238E27FC236}">
                  <a16:creationId xmlns:a16="http://schemas.microsoft.com/office/drawing/2014/main" id="{16655701-0C2D-0647-9A8C-0FD0B258EE9E}"/>
                </a:ext>
              </a:extLst>
            </p:cNvPr>
            <p:cNvCxnSpPr>
              <a:cxnSpLocks/>
            </p:cNvCxnSpPr>
            <p:nvPr/>
          </p:nvCxnSpPr>
          <p:spPr>
            <a:xfrm>
              <a:off x="3930316" y="5791200"/>
              <a:ext cx="48768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7005CB8-0518-E048-A691-A74D3562EEA2}"/>
                </a:ext>
              </a:extLst>
            </p:cNvPr>
            <p:cNvCxnSpPr>
              <a:cxnSpLocks/>
            </p:cNvCxnSpPr>
            <p:nvPr/>
          </p:nvCxnSpPr>
          <p:spPr>
            <a:xfrm flipV="1">
              <a:off x="3930316" y="1267326"/>
              <a:ext cx="0" cy="4523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1C788A46-F7FA-4F40-9065-DB06E3406E63}"/>
              </a:ext>
            </a:extLst>
          </p:cNvPr>
          <p:cNvSpPr txBox="1"/>
          <p:nvPr/>
        </p:nvSpPr>
        <p:spPr>
          <a:xfrm>
            <a:off x="17245263" y="-144379"/>
            <a:ext cx="184731" cy="369332"/>
          </a:xfrm>
          <a:prstGeom prst="rect">
            <a:avLst/>
          </a:prstGeom>
          <a:noFill/>
          <a:ln>
            <a:solidFill>
              <a:schemeClr val="accent1"/>
            </a:solidFill>
          </a:ln>
        </p:spPr>
        <p:txBody>
          <a:bodyPr wrap="none" rtlCol="0">
            <a:spAutoFit/>
          </a:bodyPr>
          <a:lstStyle/>
          <a:p>
            <a:endParaRPr lang="en-US" dirty="0"/>
          </a:p>
        </p:txBody>
      </p:sp>
      <p:grpSp>
        <p:nvGrpSpPr>
          <p:cNvPr id="15" name="Group 14">
            <a:extLst>
              <a:ext uri="{FF2B5EF4-FFF2-40B4-BE49-F238E27FC236}">
                <a16:creationId xmlns:a16="http://schemas.microsoft.com/office/drawing/2014/main" id="{E2095C2D-2817-A84A-9C65-4CD1BF4F6848}"/>
              </a:ext>
            </a:extLst>
          </p:cNvPr>
          <p:cNvGrpSpPr/>
          <p:nvPr/>
        </p:nvGrpSpPr>
        <p:grpSpPr>
          <a:xfrm>
            <a:off x="5007140" y="5750781"/>
            <a:ext cx="2151717" cy="598323"/>
            <a:chOff x="5007140" y="5750781"/>
            <a:chExt cx="2151717" cy="598323"/>
          </a:xfrm>
        </p:grpSpPr>
        <p:grpSp>
          <p:nvGrpSpPr>
            <p:cNvPr id="8" name="Group 7">
              <a:extLst>
                <a:ext uri="{FF2B5EF4-FFF2-40B4-BE49-F238E27FC236}">
                  <a16:creationId xmlns:a16="http://schemas.microsoft.com/office/drawing/2014/main" id="{82F5EA7C-3A4F-7C45-BD90-7422327E879F}"/>
                </a:ext>
              </a:extLst>
            </p:cNvPr>
            <p:cNvGrpSpPr/>
            <p:nvPr/>
          </p:nvGrpSpPr>
          <p:grpSpPr>
            <a:xfrm>
              <a:off x="5007140" y="5750781"/>
              <a:ext cx="2151717" cy="598323"/>
              <a:chOff x="5022216" y="6036350"/>
              <a:chExt cx="2151717" cy="598323"/>
            </a:xfrm>
          </p:grpSpPr>
          <p:cxnSp>
            <p:nvCxnSpPr>
              <p:cNvPr id="4" name="Straight Connector 3">
                <a:extLst>
                  <a:ext uri="{FF2B5EF4-FFF2-40B4-BE49-F238E27FC236}">
                    <a16:creationId xmlns:a16="http://schemas.microsoft.com/office/drawing/2014/main" id="{EA8D9ACA-A07B-2944-9A58-603E0E8748E1}"/>
                  </a:ext>
                </a:extLst>
              </p:cNvPr>
              <p:cNvCxnSpPr>
                <a:cxnSpLocks/>
              </p:cNvCxnSpPr>
              <p:nvPr/>
            </p:nvCxnSpPr>
            <p:spPr>
              <a:xfrm>
                <a:off x="5022216" y="6036350"/>
                <a:ext cx="0" cy="20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25FA48A-EA19-C74C-A030-EEA1577C455F}"/>
                  </a:ext>
                </a:extLst>
              </p:cNvPr>
              <p:cNvCxnSpPr>
                <a:cxnSpLocks/>
              </p:cNvCxnSpPr>
              <p:nvPr/>
            </p:nvCxnSpPr>
            <p:spPr>
              <a:xfrm>
                <a:off x="7173933" y="6036350"/>
                <a:ext cx="0" cy="204029"/>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83E43DC-E4D5-3A42-9EB0-D31F39B54EBE}"/>
                  </a:ext>
                </a:extLst>
              </p:cNvPr>
              <p:cNvSpPr txBox="1"/>
              <p:nvPr/>
            </p:nvSpPr>
            <p:spPr>
              <a:xfrm>
                <a:off x="5275623" y="6265341"/>
                <a:ext cx="1792108" cy="369332"/>
              </a:xfrm>
              <a:prstGeom prst="rect">
                <a:avLst/>
              </a:prstGeom>
              <a:noFill/>
            </p:spPr>
            <p:txBody>
              <a:bodyPr wrap="square" rtlCol="0">
                <a:spAutoFit/>
              </a:bodyPr>
              <a:lstStyle/>
              <a:p>
                <a:r>
                  <a:rPr lang="en-US" dirty="0"/>
                  <a:t>Stroke volume </a:t>
                </a:r>
              </a:p>
            </p:txBody>
          </p:sp>
        </p:grpSp>
        <p:cxnSp>
          <p:nvCxnSpPr>
            <p:cNvPr id="35" name="Straight Connector 34">
              <a:extLst>
                <a:ext uri="{FF2B5EF4-FFF2-40B4-BE49-F238E27FC236}">
                  <a16:creationId xmlns:a16="http://schemas.microsoft.com/office/drawing/2014/main" id="{30A70649-085F-A545-BE9F-AD37C282ECD1}"/>
                </a:ext>
              </a:extLst>
            </p:cNvPr>
            <p:cNvCxnSpPr>
              <a:cxnSpLocks/>
            </p:cNvCxnSpPr>
            <p:nvPr/>
          </p:nvCxnSpPr>
          <p:spPr>
            <a:xfrm>
              <a:off x="5008843" y="5865276"/>
              <a:ext cx="2149764" cy="0"/>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27" name="Straight Arrow Connector 26">
            <a:extLst>
              <a:ext uri="{FF2B5EF4-FFF2-40B4-BE49-F238E27FC236}">
                <a16:creationId xmlns:a16="http://schemas.microsoft.com/office/drawing/2014/main" id="{2ECF21B1-AA0A-E341-9F58-AD5D696F0073}"/>
              </a:ext>
            </a:extLst>
          </p:cNvPr>
          <p:cNvCxnSpPr/>
          <p:nvPr/>
        </p:nvCxnSpPr>
        <p:spPr>
          <a:xfrm flipH="1" flipV="1">
            <a:off x="4357689" y="2643188"/>
            <a:ext cx="2813451" cy="339316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1F1F25C-2773-C043-9872-92EAACF9D929}"/>
              </a:ext>
            </a:extLst>
          </p:cNvPr>
          <p:cNvCxnSpPr>
            <a:cxnSpLocks/>
          </p:cNvCxnSpPr>
          <p:nvPr/>
        </p:nvCxnSpPr>
        <p:spPr>
          <a:xfrm flipV="1">
            <a:off x="5526077" y="4122688"/>
            <a:ext cx="16043" cy="154054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2" name="Freeform 31">
            <a:extLst>
              <a:ext uri="{FF2B5EF4-FFF2-40B4-BE49-F238E27FC236}">
                <a16:creationId xmlns:a16="http://schemas.microsoft.com/office/drawing/2014/main" id="{903FEF49-C00E-9D41-B419-98E4BC3896EB}"/>
              </a:ext>
            </a:extLst>
          </p:cNvPr>
          <p:cNvSpPr/>
          <p:nvPr/>
        </p:nvSpPr>
        <p:spPr>
          <a:xfrm>
            <a:off x="5542119" y="3951615"/>
            <a:ext cx="1600445" cy="448935"/>
          </a:xfrm>
          <a:custGeom>
            <a:avLst/>
            <a:gdLst>
              <a:gd name="connsiteX0" fmla="*/ 2636028 w 2636028"/>
              <a:gd name="connsiteY0" fmla="*/ 858498 h 858498"/>
              <a:gd name="connsiteX1" fmla="*/ 1304533 w 2636028"/>
              <a:gd name="connsiteY1" fmla="*/ 8267 h 858498"/>
              <a:gd name="connsiteX2" fmla="*/ 5123 w 2636028"/>
              <a:gd name="connsiteY2" fmla="*/ 425362 h 858498"/>
              <a:gd name="connsiteX0" fmla="*/ 2652003 w 2652003"/>
              <a:gd name="connsiteY0" fmla="*/ 850728 h 850728"/>
              <a:gd name="connsiteX1" fmla="*/ 1320508 w 2652003"/>
              <a:gd name="connsiteY1" fmla="*/ 497 h 850728"/>
              <a:gd name="connsiteX2" fmla="*/ 5056 w 2652003"/>
              <a:gd name="connsiteY2" fmla="*/ 722392 h 850728"/>
              <a:gd name="connsiteX0" fmla="*/ 2635950 w 2635950"/>
              <a:gd name="connsiteY0" fmla="*/ 1143682 h 1143682"/>
              <a:gd name="connsiteX1" fmla="*/ 1320497 w 2635950"/>
              <a:gd name="connsiteY1" fmla="*/ 4693 h 1143682"/>
              <a:gd name="connsiteX2" fmla="*/ 5045 w 2635950"/>
              <a:gd name="connsiteY2" fmla="*/ 726588 h 1143682"/>
              <a:gd name="connsiteX0" fmla="*/ 2635950 w 2635950"/>
              <a:gd name="connsiteY0" fmla="*/ 1143682 h 1143682"/>
              <a:gd name="connsiteX1" fmla="*/ 1320497 w 2635950"/>
              <a:gd name="connsiteY1" fmla="*/ 4693 h 1143682"/>
              <a:gd name="connsiteX2" fmla="*/ 5045 w 2635950"/>
              <a:gd name="connsiteY2" fmla="*/ 726588 h 1143682"/>
              <a:gd name="connsiteX0" fmla="*/ 2637764 w 2637764"/>
              <a:gd name="connsiteY0" fmla="*/ 1143682 h 1143682"/>
              <a:gd name="connsiteX1" fmla="*/ 1049595 w 2637764"/>
              <a:gd name="connsiteY1" fmla="*/ 4693 h 1143682"/>
              <a:gd name="connsiteX2" fmla="*/ 6859 w 2637764"/>
              <a:gd name="connsiteY2" fmla="*/ 726588 h 1143682"/>
              <a:gd name="connsiteX0" fmla="*/ 2621846 w 2621846"/>
              <a:gd name="connsiteY0" fmla="*/ 1156166 h 1156166"/>
              <a:gd name="connsiteX1" fmla="*/ 1033677 w 2621846"/>
              <a:gd name="connsiteY1" fmla="*/ 17177 h 1156166"/>
              <a:gd name="connsiteX2" fmla="*/ 6983 w 2621846"/>
              <a:gd name="connsiteY2" fmla="*/ 466356 h 1156166"/>
              <a:gd name="connsiteX0" fmla="*/ 2620412 w 2620412"/>
              <a:gd name="connsiteY0" fmla="*/ 1156166 h 1156166"/>
              <a:gd name="connsiteX1" fmla="*/ 1224749 w 2620412"/>
              <a:gd name="connsiteY1" fmla="*/ 17177 h 1156166"/>
              <a:gd name="connsiteX2" fmla="*/ 5549 w 2620412"/>
              <a:gd name="connsiteY2" fmla="*/ 466356 h 1156166"/>
              <a:gd name="connsiteX0" fmla="*/ 2620412 w 2620412"/>
              <a:gd name="connsiteY0" fmla="*/ 1162738 h 1162738"/>
              <a:gd name="connsiteX1" fmla="*/ 1224749 w 2620412"/>
              <a:gd name="connsiteY1" fmla="*/ 23749 h 1162738"/>
              <a:gd name="connsiteX2" fmla="*/ 5549 w 2620412"/>
              <a:gd name="connsiteY2" fmla="*/ 392717 h 1162738"/>
            </a:gdLst>
            <a:ahLst/>
            <a:cxnLst>
              <a:cxn ang="0">
                <a:pos x="connsiteX0" y="connsiteY0"/>
              </a:cxn>
              <a:cxn ang="0">
                <a:pos x="connsiteX1" y="connsiteY1"/>
              </a:cxn>
              <a:cxn ang="0">
                <a:pos x="connsiteX2" y="connsiteY2"/>
              </a:cxn>
            </a:cxnLst>
            <a:rect l="l" t="t" r="r" b="b"/>
            <a:pathLst>
              <a:path w="2620412" h="1162738">
                <a:moveTo>
                  <a:pt x="2620412" y="1162738"/>
                </a:moveTo>
                <a:cubicBezTo>
                  <a:pt x="2382453" y="629338"/>
                  <a:pt x="1660560" y="152086"/>
                  <a:pt x="1224749" y="23749"/>
                </a:cubicBezTo>
                <a:cubicBezTo>
                  <a:pt x="788939" y="-104588"/>
                  <a:pt x="-77335" y="325875"/>
                  <a:pt x="5549" y="392717"/>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Freeform 36">
            <a:extLst>
              <a:ext uri="{FF2B5EF4-FFF2-40B4-BE49-F238E27FC236}">
                <a16:creationId xmlns:a16="http://schemas.microsoft.com/office/drawing/2014/main" id="{209BCE46-A8E4-BB4B-BE58-BBD4860A97BA}"/>
              </a:ext>
            </a:extLst>
          </p:cNvPr>
          <p:cNvSpPr/>
          <p:nvPr/>
        </p:nvSpPr>
        <p:spPr>
          <a:xfrm>
            <a:off x="5526077" y="5310302"/>
            <a:ext cx="1632530" cy="352926"/>
          </a:xfrm>
          <a:custGeom>
            <a:avLst/>
            <a:gdLst>
              <a:gd name="connsiteX0" fmla="*/ 0 w 2646948"/>
              <a:gd name="connsiteY0" fmla="*/ 352926 h 352926"/>
              <a:gd name="connsiteX1" fmla="*/ 1941095 w 2646948"/>
              <a:gd name="connsiteY1" fmla="*/ 224589 h 352926"/>
              <a:gd name="connsiteX2" fmla="*/ 2646948 w 2646948"/>
              <a:gd name="connsiteY2" fmla="*/ 0 h 352926"/>
            </a:gdLst>
            <a:ahLst/>
            <a:cxnLst>
              <a:cxn ang="0">
                <a:pos x="connsiteX0" y="connsiteY0"/>
              </a:cxn>
              <a:cxn ang="0">
                <a:pos x="connsiteX1" y="connsiteY1"/>
              </a:cxn>
              <a:cxn ang="0">
                <a:pos x="connsiteX2" y="connsiteY2"/>
              </a:cxn>
            </a:cxnLst>
            <a:rect l="l" t="t" r="r" b="b"/>
            <a:pathLst>
              <a:path w="2646948" h="352926">
                <a:moveTo>
                  <a:pt x="0" y="352926"/>
                </a:moveTo>
                <a:cubicBezTo>
                  <a:pt x="749968" y="318168"/>
                  <a:pt x="1499937" y="283410"/>
                  <a:pt x="1941095" y="224589"/>
                </a:cubicBezTo>
                <a:cubicBezTo>
                  <a:pt x="2382253" y="165768"/>
                  <a:pt x="2514600" y="82884"/>
                  <a:pt x="2646948" y="0"/>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C666C5F3-CB75-7141-ADCD-62C8BB39FD0B}"/>
              </a:ext>
            </a:extLst>
          </p:cNvPr>
          <p:cNvGrpSpPr/>
          <p:nvPr/>
        </p:nvGrpSpPr>
        <p:grpSpPr>
          <a:xfrm>
            <a:off x="2849609" y="2266450"/>
            <a:ext cx="6928443" cy="3769903"/>
            <a:chOff x="2849609" y="2266450"/>
            <a:chExt cx="6928443" cy="3769903"/>
          </a:xfrm>
        </p:grpSpPr>
        <p:sp>
          <p:nvSpPr>
            <p:cNvPr id="40" name="TextBox 39">
              <a:extLst>
                <a:ext uri="{FF2B5EF4-FFF2-40B4-BE49-F238E27FC236}">
                  <a16:creationId xmlns:a16="http://schemas.microsoft.com/office/drawing/2014/main" id="{9B4987AB-14DA-D84E-80EE-73576ADE08EC}"/>
                </a:ext>
              </a:extLst>
            </p:cNvPr>
            <p:cNvSpPr txBox="1"/>
            <p:nvPr/>
          </p:nvSpPr>
          <p:spPr>
            <a:xfrm>
              <a:off x="7142564" y="2266450"/>
              <a:ext cx="2635488" cy="369332"/>
            </a:xfrm>
            <a:prstGeom prst="rect">
              <a:avLst/>
            </a:prstGeom>
            <a:noFill/>
          </p:spPr>
          <p:txBody>
            <a:bodyPr wrap="square" rtlCol="0">
              <a:spAutoFit/>
            </a:bodyPr>
            <a:lstStyle/>
            <a:p>
              <a:r>
                <a:rPr lang="en-US" dirty="0"/>
                <a:t>inotropy</a:t>
              </a:r>
            </a:p>
          </p:txBody>
        </p:sp>
        <p:cxnSp>
          <p:nvCxnSpPr>
            <p:cNvPr id="44" name="Straight Arrow Connector 43">
              <a:extLst>
                <a:ext uri="{FF2B5EF4-FFF2-40B4-BE49-F238E27FC236}">
                  <a16:creationId xmlns:a16="http://schemas.microsoft.com/office/drawing/2014/main" id="{AB3F48CB-5F87-1D42-89B2-5F79A0256562}"/>
                </a:ext>
              </a:extLst>
            </p:cNvPr>
            <p:cNvCxnSpPr>
              <a:cxnSpLocks/>
            </p:cNvCxnSpPr>
            <p:nvPr/>
          </p:nvCxnSpPr>
          <p:spPr>
            <a:xfrm flipV="1">
              <a:off x="2849609" y="2584383"/>
              <a:ext cx="4749536" cy="345197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5890F0AB-EC7E-C641-848A-A54970FDD233}"/>
              </a:ext>
            </a:extLst>
          </p:cNvPr>
          <p:cNvGrpSpPr/>
          <p:nvPr/>
        </p:nvGrpSpPr>
        <p:grpSpPr>
          <a:xfrm>
            <a:off x="3429000" y="2816781"/>
            <a:ext cx="3729607" cy="3226976"/>
            <a:chOff x="3429000" y="2816781"/>
            <a:chExt cx="3729607" cy="3226976"/>
          </a:xfrm>
        </p:grpSpPr>
        <p:sp>
          <p:nvSpPr>
            <p:cNvPr id="41" name="TextBox 40">
              <a:extLst>
                <a:ext uri="{FF2B5EF4-FFF2-40B4-BE49-F238E27FC236}">
                  <a16:creationId xmlns:a16="http://schemas.microsoft.com/office/drawing/2014/main" id="{D27DE6A5-E06D-2C46-9DA5-2ED5C135EFF2}"/>
                </a:ext>
              </a:extLst>
            </p:cNvPr>
            <p:cNvSpPr txBox="1"/>
            <p:nvPr/>
          </p:nvSpPr>
          <p:spPr>
            <a:xfrm>
              <a:off x="3713240" y="2816781"/>
              <a:ext cx="644448" cy="369332"/>
            </a:xfrm>
            <a:prstGeom prst="rect">
              <a:avLst/>
            </a:prstGeom>
            <a:noFill/>
          </p:spPr>
          <p:txBody>
            <a:bodyPr wrap="square" rtlCol="0">
              <a:spAutoFit/>
            </a:bodyPr>
            <a:lstStyle/>
            <a:p>
              <a:r>
                <a:rPr lang="en-US" dirty="0"/>
                <a:t>↓</a:t>
              </a:r>
              <a:r>
                <a:rPr lang="en-US" dirty="0" err="1"/>
                <a:t>E</a:t>
              </a:r>
              <a:r>
                <a:rPr lang="en-US" baseline="-25000" dirty="0" err="1"/>
                <a:t>a</a:t>
              </a:r>
              <a:endParaRPr lang="en-US" dirty="0"/>
            </a:p>
          </p:txBody>
        </p:sp>
        <p:cxnSp>
          <p:nvCxnSpPr>
            <p:cNvPr id="29" name="Straight Arrow Connector 28">
              <a:extLst>
                <a:ext uri="{FF2B5EF4-FFF2-40B4-BE49-F238E27FC236}">
                  <a16:creationId xmlns:a16="http://schemas.microsoft.com/office/drawing/2014/main" id="{9C141013-301B-4D48-9BD3-000067B2F9A8}"/>
                </a:ext>
              </a:extLst>
            </p:cNvPr>
            <p:cNvCxnSpPr>
              <a:cxnSpLocks/>
            </p:cNvCxnSpPr>
            <p:nvPr/>
          </p:nvCxnSpPr>
          <p:spPr>
            <a:xfrm flipH="1" flipV="1">
              <a:off x="3429000" y="3327500"/>
              <a:ext cx="3729607" cy="271625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Freeform 44">
              <a:extLst>
                <a:ext uri="{FF2B5EF4-FFF2-40B4-BE49-F238E27FC236}">
                  <a16:creationId xmlns:a16="http://schemas.microsoft.com/office/drawing/2014/main" id="{B9EF4FDC-1119-134E-80BC-65D5F208E80C}"/>
                </a:ext>
              </a:extLst>
            </p:cNvPr>
            <p:cNvSpPr/>
            <p:nvPr/>
          </p:nvSpPr>
          <p:spPr>
            <a:xfrm>
              <a:off x="3914775" y="3099290"/>
              <a:ext cx="657225" cy="343998"/>
            </a:xfrm>
            <a:custGeom>
              <a:avLst/>
              <a:gdLst>
                <a:gd name="connsiteX0" fmla="*/ 657225 w 657225"/>
                <a:gd name="connsiteY0" fmla="*/ 0 h 342900"/>
                <a:gd name="connsiteX1" fmla="*/ 257175 w 657225"/>
                <a:gd name="connsiteY1" fmla="*/ 128587 h 342900"/>
                <a:gd name="connsiteX2" fmla="*/ 0 w 657225"/>
                <a:gd name="connsiteY2" fmla="*/ 342900 h 342900"/>
                <a:gd name="connsiteX0" fmla="*/ 657225 w 657225"/>
                <a:gd name="connsiteY0" fmla="*/ 0 h 342900"/>
                <a:gd name="connsiteX1" fmla="*/ 257175 w 657225"/>
                <a:gd name="connsiteY1" fmla="*/ 71437 h 342900"/>
                <a:gd name="connsiteX2" fmla="*/ 0 w 657225"/>
                <a:gd name="connsiteY2" fmla="*/ 342900 h 342900"/>
                <a:gd name="connsiteX0" fmla="*/ 657225 w 657225"/>
                <a:gd name="connsiteY0" fmla="*/ 1098 h 343998"/>
                <a:gd name="connsiteX1" fmla="*/ 257175 w 657225"/>
                <a:gd name="connsiteY1" fmla="*/ 72535 h 343998"/>
                <a:gd name="connsiteX2" fmla="*/ 0 w 657225"/>
                <a:gd name="connsiteY2" fmla="*/ 343998 h 343998"/>
              </a:gdLst>
              <a:ahLst/>
              <a:cxnLst>
                <a:cxn ang="0">
                  <a:pos x="connsiteX0" y="connsiteY0"/>
                </a:cxn>
                <a:cxn ang="0">
                  <a:pos x="connsiteX1" y="connsiteY1"/>
                </a:cxn>
                <a:cxn ang="0">
                  <a:pos x="connsiteX2" y="connsiteY2"/>
                </a:cxn>
              </a:cxnLst>
              <a:rect l="l" t="t" r="r" b="b"/>
              <a:pathLst>
                <a:path w="657225" h="343998">
                  <a:moveTo>
                    <a:pt x="657225" y="1098"/>
                  </a:moveTo>
                  <a:cubicBezTo>
                    <a:pt x="511969" y="-5225"/>
                    <a:pt x="366713" y="15385"/>
                    <a:pt x="257175" y="72535"/>
                  </a:cubicBezTo>
                  <a:cubicBezTo>
                    <a:pt x="147637" y="129685"/>
                    <a:pt x="73818" y="265416"/>
                    <a:pt x="0" y="343998"/>
                  </a:cubicBezTo>
                </a:path>
              </a:pathLst>
            </a:custGeom>
            <a:noFill/>
            <a:ln>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10018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22" presetClass="entr" presetSubtype="4"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down)">
                                      <p:cBhvr>
                                        <p:cTn id="10" dur="500"/>
                                        <p:tgtEl>
                                          <p:spTgt spid="13"/>
                                        </p:tgtEl>
                                      </p:cBhvr>
                                    </p:animEffect>
                                  </p:childTnLst>
                                </p:cTn>
                              </p:par>
                            </p:childTnLst>
                          </p:cTn>
                        </p:par>
                        <p:par>
                          <p:cTn id="11" fill="hold">
                            <p:stCondLst>
                              <p:cond delay="500"/>
                            </p:stCondLst>
                            <p:childTnLst>
                              <p:par>
                                <p:cTn id="12" presetID="22" presetClass="entr" presetSubtype="2" fill="hold" grpId="0" nodeType="after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wipe(right)">
                                      <p:cBhvr>
                                        <p:cTn id="14" dur="500"/>
                                        <p:tgtEl>
                                          <p:spTgt spid="18"/>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up)">
                                      <p:cBhvr>
                                        <p:cTn id="18" dur="500"/>
                                        <p:tgtEl>
                                          <p:spTgt spid="17"/>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left)">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5986B-94E5-EC47-A7C6-46BAC99A9B63}"/>
              </a:ext>
            </a:extLst>
          </p:cNvPr>
          <p:cNvSpPr>
            <a:spLocks noGrp="1"/>
          </p:cNvSpPr>
          <p:nvPr>
            <p:ph type="title"/>
          </p:nvPr>
        </p:nvSpPr>
        <p:spPr/>
        <p:txBody>
          <a:bodyPr/>
          <a:lstStyle/>
          <a:p>
            <a:r>
              <a:rPr lang="en-US" dirty="0"/>
              <a:t>Recap: Medical Tools for Pump Failure</a:t>
            </a:r>
          </a:p>
        </p:txBody>
      </p:sp>
      <p:sp>
        <p:nvSpPr>
          <p:cNvPr id="3" name="Content Placeholder 2">
            <a:extLst>
              <a:ext uri="{FF2B5EF4-FFF2-40B4-BE49-F238E27FC236}">
                <a16:creationId xmlns:a16="http://schemas.microsoft.com/office/drawing/2014/main" id="{BB2F9668-195A-2C4E-848C-71CE3EF549FE}"/>
              </a:ext>
            </a:extLst>
          </p:cNvPr>
          <p:cNvSpPr>
            <a:spLocks noGrp="1"/>
          </p:cNvSpPr>
          <p:nvPr>
            <p:ph idx="1"/>
          </p:nvPr>
        </p:nvSpPr>
        <p:spPr>
          <a:xfrm>
            <a:off x="838200" y="1825624"/>
            <a:ext cx="10891838" cy="4803775"/>
          </a:xfrm>
        </p:spPr>
        <p:txBody>
          <a:bodyPr>
            <a:normAutofit fontScale="92500" lnSpcReduction="20000"/>
          </a:bodyPr>
          <a:lstStyle/>
          <a:p>
            <a:pPr marL="0" indent="0">
              <a:buNone/>
            </a:pPr>
            <a:r>
              <a:rPr lang="en-US" dirty="0"/>
              <a:t>Patient is congested: </a:t>
            </a:r>
          </a:p>
          <a:p>
            <a:r>
              <a:rPr lang="en-US" dirty="0"/>
              <a:t>Diuresis!!! </a:t>
            </a:r>
          </a:p>
          <a:p>
            <a:r>
              <a:rPr lang="en-US" dirty="0"/>
              <a:t>Imdur/</a:t>
            </a:r>
            <a:r>
              <a:rPr lang="en-US" dirty="0" err="1"/>
              <a:t>Isordil</a:t>
            </a:r>
            <a:r>
              <a:rPr lang="en-US" dirty="0"/>
              <a:t>/NTG </a:t>
            </a:r>
            <a:r>
              <a:rPr lang="en-US" dirty="0" err="1"/>
              <a:t>gtt</a:t>
            </a:r>
            <a:r>
              <a:rPr lang="en-US" dirty="0"/>
              <a:t>: </a:t>
            </a:r>
            <a:r>
              <a:rPr lang="en-US" sz="1900" dirty="0"/>
              <a:t>temporary solution to facilitate diuresis </a:t>
            </a:r>
          </a:p>
          <a:p>
            <a:r>
              <a:rPr lang="en-US" dirty="0"/>
              <a:t>BiPAP/PPV: </a:t>
            </a:r>
            <a:r>
              <a:rPr lang="en-US" sz="1900" dirty="0"/>
              <a:t>for pulmonary edema; avoid in acute RV failure </a:t>
            </a:r>
          </a:p>
          <a:p>
            <a:endParaRPr lang="en-US" dirty="0"/>
          </a:p>
          <a:p>
            <a:pPr marL="0" indent="0">
              <a:buNone/>
            </a:pPr>
            <a:r>
              <a:rPr lang="en-US" dirty="0"/>
              <a:t>Patient has high afterload: </a:t>
            </a:r>
          </a:p>
          <a:p>
            <a:r>
              <a:rPr lang="en-US" dirty="0"/>
              <a:t>ACEI/ARB/ARNI/hydralazine/nitroprusside </a:t>
            </a:r>
            <a:r>
              <a:rPr lang="en-US" dirty="0" err="1"/>
              <a:t>gtt</a:t>
            </a:r>
            <a:r>
              <a:rPr lang="en-US" dirty="0"/>
              <a:t>: </a:t>
            </a:r>
          </a:p>
          <a:p>
            <a:pPr lvl="1"/>
            <a:r>
              <a:rPr lang="en-US" sz="1900" dirty="0"/>
              <a:t>Well tolerated, a lot of benefit, may need close monitoring</a:t>
            </a:r>
          </a:p>
          <a:p>
            <a:pPr lvl="1"/>
            <a:endParaRPr lang="en-US" dirty="0"/>
          </a:p>
          <a:p>
            <a:pPr marL="0" indent="0">
              <a:buNone/>
            </a:pPr>
            <a:r>
              <a:rPr lang="en-US" dirty="0"/>
              <a:t>Shock </a:t>
            </a:r>
            <a:r>
              <a:rPr lang="en-US" sz="1900" dirty="0"/>
              <a:t>(decreased perfusion causing end organ damage) </a:t>
            </a:r>
          </a:p>
          <a:p>
            <a:r>
              <a:rPr lang="en-US" dirty="0"/>
              <a:t>Inotropes: Dopamine/Dobutamine/Milrinone</a:t>
            </a:r>
          </a:p>
          <a:p>
            <a:pPr lvl="1"/>
            <a:r>
              <a:rPr lang="en-US" sz="1900" dirty="0"/>
              <a:t>Selection depends on afterload state</a:t>
            </a:r>
          </a:p>
          <a:p>
            <a:pPr marL="0" indent="0">
              <a:buNone/>
            </a:pPr>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22998692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1D4F-2DFB-1E4D-9817-AE1B55650DEE}"/>
              </a:ext>
            </a:extLst>
          </p:cNvPr>
          <p:cNvSpPr>
            <a:spLocks noGrp="1"/>
          </p:cNvSpPr>
          <p:nvPr>
            <p:ph type="title"/>
          </p:nvPr>
        </p:nvSpPr>
        <p:spPr/>
        <p:txBody>
          <a:bodyPr/>
          <a:lstStyle/>
          <a:p>
            <a:r>
              <a:rPr lang="en-US" dirty="0"/>
              <a:t>Ms. S</a:t>
            </a:r>
          </a:p>
        </p:txBody>
      </p:sp>
      <p:sp>
        <p:nvSpPr>
          <p:cNvPr id="3" name="Content Placeholder 2">
            <a:extLst>
              <a:ext uri="{FF2B5EF4-FFF2-40B4-BE49-F238E27FC236}">
                <a16:creationId xmlns:a16="http://schemas.microsoft.com/office/drawing/2014/main" id="{94BDEAB9-17FD-744A-BD82-C96EE1E26429}"/>
              </a:ext>
            </a:extLst>
          </p:cNvPr>
          <p:cNvSpPr>
            <a:spLocks noGrp="1"/>
          </p:cNvSpPr>
          <p:nvPr>
            <p:ph idx="1"/>
          </p:nvPr>
        </p:nvSpPr>
        <p:spPr>
          <a:xfrm>
            <a:off x="838200" y="1838151"/>
            <a:ext cx="3746326" cy="4351338"/>
          </a:xfrm>
        </p:spPr>
        <p:txBody>
          <a:bodyPr/>
          <a:lstStyle/>
          <a:p>
            <a:pPr marL="0" indent="0">
              <a:buNone/>
            </a:pPr>
            <a:r>
              <a:rPr lang="en-US" dirty="0"/>
              <a:t>Congested? </a:t>
            </a:r>
          </a:p>
          <a:p>
            <a:pPr marL="0" indent="0">
              <a:buNone/>
            </a:pPr>
            <a:endParaRPr lang="en-US" dirty="0"/>
          </a:p>
          <a:p>
            <a:pPr marL="0" indent="0">
              <a:buNone/>
            </a:pPr>
            <a:r>
              <a:rPr lang="en-US" dirty="0"/>
              <a:t>Afterload? </a:t>
            </a:r>
          </a:p>
          <a:p>
            <a:pPr marL="0" indent="0">
              <a:buNone/>
            </a:pPr>
            <a:endParaRPr lang="en-US" dirty="0"/>
          </a:p>
          <a:p>
            <a:pPr marL="0" indent="0">
              <a:buNone/>
            </a:pPr>
            <a:r>
              <a:rPr lang="en-US" dirty="0"/>
              <a:t>Shock? </a:t>
            </a:r>
          </a:p>
        </p:txBody>
      </p:sp>
      <p:sp>
        <p:nvSpPr>
          <p:cNvPr id="4" name="TextBox 3">
            <a:extLst>
              <a:ext uri="{FF2B5EF4-FFF2-40B4-BE49-F238E27FC236}">
                <a16:creationId xmlns:a16="http://schemas.microsoft.com/office/drawing/2014/main" id="{23482E77-86E1-CD4D-AE09-ABB5C96FF1FC}"/>
              </a:ext>
            </a:extLst>
          </p:cNvPr>
          <p:cNvSpPr txBox="1"/>
          <p:nvPr/>
        </p:nvSpPr>
        <p:spPr>
          <a:xfrm>
            <a:off x="4283901" y="2542784"/>
            <a:ext cx="5173249" cy="938719"/>
          </a:xfrm>
          <a:prstGeom prst="rect">
            <a:avLst/>
          </a:prstGeom>
          <a:noFill/>
        </p:spPr>
        <p:txBody>
          <a:bodyPr wrap="square" rtlCol="0">
            <a:spAutoFit/>
          </a:bodyPr>
          <a:lstStyle/>
          <a:p>
            <a:r>
              <a:rPr lang="en-US" sz="5500" dirty="0"/>
              <a:t>Milrinone! </a:t>
            </a:r>
          </a:p>
        </p:txBody>
      </p:sp>
    </p:spTree>
    <p:extLst>
      <p:ext uri="{BB962C8B-B14F-4D97-AF65-F5344CB8AC3E}">
        <p14:creationId xmlns:p14="http://schemas.microsoft.com/office/powerpoint/2010/main" val="3578623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BCB63-9760-DF49-A3F8-4AF5BE8E845D}"/>
              </a:ext>
            </a:extLst>
          </p:cNvPr>
          <p:cNvSpPr>
            <a:spLocks noGrp="1"/>
          </p:cNvSpPr>
          <p:nvPr>
            <p:ph type="title"/>
          </p:nvPr>
        </p:nvSpPr>
        <p:spPr/>
        <p:txBody>
          <a:bodyPr/>
          <a:lstStyle/>
          <a:p>
            <a:r>
              <a:rPr lang="en-US" dirty="0"/>
              <a:t>Extra Section: monitoring and titrating</a:t>
            </a:r>
          </a:p>
        </p:txBody>
      </p:sp>
      <p:sp>
        <p:nvSpPr>
          <p:cNvPr id="8" name="Text Placeholder 7">
            <a:extLst>
              <a:ext uri="{FF2B5EF4-FFF2-40B4-BE49-F238E27FC236}">
                <a16:creationId xmlns:a16="http://schemas.microsoft.com/office/drawing/2014/main" id="{AC6E657B-C0CB-D748-A435-8BCA7CF9B7EF}"/>
              </a:ext>
            </a:extLst>
          </p:cNvPr>
          <p:cNvSpPr>
            <a:spLocks noGrp="1"/>
          </p:cNvSpPr>
          <p:nvPr>
            <p:ph type="body" idx="1"/>
          </p:nvPr>
        </p:nvSpPr>
        <p:spPr/>
        <p:txBody>
          <a:bodyPr/>
          <a:lstStyle/>
          <a:p>
            <a:r>
              <a:rPr lang="en-US" dirty="0"/>
              <a:t>Inotropes </a:t>
            </a:r>
          </a:p>
        </p:txBody>
      </p:sp>
      <p:sp>
        <p:nvSpPr>
          <p:cNvPr id="9" name="Content Placeholder 8">
            <a:extLst>
              <a:ext uri="{FF2B5EF4-FFF2-40B4-BE49-F238E27FC236}">
                <a16:creationId xmlns:a16="http://schemas.microsoft.com/office/drawing/2014/main" id="{B12C8AAE-521F-2C4D-8A3B-F99AF7D036B4}"/>
              </a:ext>
            </a:extLst>
          </p:cNvPr>
          <p:cNvSpPr>
            <a:spLocks noGrp="1"/>
          </p:cNvSpPr>
          <p:nvPr>
            <p:ph sz="half" idx="2"/>
          </p:nvPr>
        </p:nvSpPr>
        <p:spPr/>
        <p:txBody>
          <a:bodyPr/>
          <a:lstStyle/>
          <a:p>
            <a:r>
              <a:rPr lang="en-US" dirty="0"/>
              <a:t>End-organ markers! </a:t>
            </a:r>
          </a:p>
          <a:p>
            <a:pPr lvl="1"/>
            <a:r>
              <a:rPr lang="en-US" dirty="0"/>
              <a:t>Lactate, UOP, </a:t>
            </a:r>
            <a:r>
              <a:rPr lang="en-US" dirty="0" err="1"/>
              <a:t>SCr</a:t>
            </a:r>
            <a:r>
              <a:rPr lang="en-US" dirty="0"/>
              <a:t>, mentation</a:t>
            </a:r>
          </a:p>
          <a:p>
            <a:pPr lvl="1"/>
            <a:endParaRPr lang="en-US" dirty="0"/>
          </a:p>
          <a:p>
            <a:r>
              <a:rPr lang="en-US" dirty="0"/>
              <a:t>Cardiac output/index </a:t>
            </a:r>
          </a:p>
          <a:p>
            <a:pPr lvl="1"/>
            <a:r>
              <a:rPr lang="en-US" dirty="0"/>
              <a:t>Goal CI ≥ 2.2 </a:t>
            </a:r>
          </a:p>
          <a:p>
            <a:pPr lvl="1"/>
            <a:r>
              <a:rPr lang="en-US" b="1" dirty="0">
                <a:solidFill>
                  <a:srgbClr val="FF0000"/>
                </a:solidFill>
              </a:rPr>
              <a:t>NOT GREAT </a:t>
            </a:r>
          </a:p>
          <a:p>
            <a:pPr lvl="1"/>
            <a:r>
              <a:rPr lang="en-US" dirty="0"/>
              <a:t>Serial indirect Fick measurements? </a:t>
            </a:r>
          </a:p>
          <a:p>
            <a:pPr lvl="2"/>
            <a:r>
              <a:rPr lang="en-US" dirty="0"/>
              <a:t>SvO2 from high CVC</a:t>
            </a:r>
          </a:p>
        </p:txBody>
      </p:sp>
      <p:sp>
        <p:nvSpPr>
          <p:cNvPr id="10" name="Text Placeholder 9">
            <a:extLst>
              <a:ext uri="{FF2B5EF4-FFF2-40B4-BE49-F238E27FC236}">
                <a16:creationId xmlns:a16="http://schemas.microsoft.com/office/drawing/2014/main" id="{328C5953-869D-5747-9F3C-C7151600C50C}"/>
              </a:ext>
            </a:extLst>
          </p:cNvPr>
          <p:cNvSpPr>
            <a:spLocks noGrp="1"/>
          </p:cNvSpPr>
          <p:nvPr>
            <p:ph type="body" sz="quarter" idx="3"/>
          </p:nvPr>
        </p:nvSpPr>
        <p:spPr/>
        <p:txBody>
          <a:bodyPr/>
          <a:lstStyle/>
          <a:p>
            <a:r>
              <a:rPr lang="en-US" dirty="0"/>
              <a:t>IV afterload reduction </a:t>
            </a:r>
          </a:p>
        </p:txBody>
      </p:sp>
      <p:sp>
        <p:nvSpPr>
          <p:cNvPr id="11" name="Content Placeholder 10">
            <a:extLst>
              <a:ext uri="{FF2B5EF4-FFF2-40B4-BE49-F238E27FC236}">
                <a16:creationId xmlns:a16="http://schemas.microsoft.com/office/drawing/2014/main" id="{92E84616-6997-404C-B5B5-6312596197FA}"/>
              </a:ext>
            </a:extLst>
          </p:cNvPr>
          <p:cNvSpPr>
            <a:spLocks noGrp="1"/>
          </p:cNvSpPr>
          <p:nvPr>
            <p:ph sz="quarter" idx="4"/>
          </p:nvPr>
        </p:nvSpPr>
        <p:spPr/>
        <p:txBody>
          <a:bodyPr/>
          <a:lstStyle/>
          <a:p>
            <a:r>
              <a:rPr lang="en-US" dirty="0"/>
              <a:t>Afterload ~ SVR </a:t>
            </a:r>
          </a:p>
          <a:p>
            <a:r>
              <a:rPr lang="en-US" dirty="0"/>
              <a:t>Goal 800-1000 </a:t>
            </a:r>
          </a:p>
          <a:p>
            <a:r>
              <a:rPr lang="en-US" dirty="0"/>
              <a:t>PA catheter is your friend </a:t>
            </a:r>
          </a:p>
        </p:txBody>
      </p:sp>
    </p:spTree>
    <p:extLst>
      <p:ext uri="{BB962C8B-B14F-4D97-AF65-F5344CB8AC3E}">
        <p14:creationId xmlns:p14="http://schemas.microsoft.com/office/powerpoint/2010/main" val="3966281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fade">
                                      <p:cBhvr>
                                        <p:cTn id="10" dur="500"/>
                                        <p:tgtEl>
                                          <p:spTgt spid="9">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animEffect transition="in" filter="fade">
                                      <p:cBhvr>
                                        <p:cTn id="15" dur="500"/>
                                        <p:tgtEl>
                                          <p:spTgt spid="9">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xEl>
                                              <p:pRg st="4" end="4"/>
                                            </p:txEl>
                                          </p:spTgt>
                                        </p:tgtEl>
                                        <p:attrNameLst>
                                          <p:attrName>style.visibility</p:attrName>
                                        </p:attrNameLst>
                                      </p:cBhvr>
                                      <p:to>
                                        <p:strVal val="visible"/>
                                      </p:to>
                                    </p:set>
                                    <p:animEffect transition="in" filter="fade">
                                      <p:cBhvr>
                                        <p:cTn id="18" dur="500"/>
                                        <p:tgtEl>
                                          <p:spTgt spid="9">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animEffect transition="in" filter="fade">
                                      <p:cBhvr>
                                        <p:cTn id="21" dur="500"/>
                                        <p:tgtEl>
                                          <p:spTgt spid="9">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xEl>
                                              <p:pRg st="6" end="6"/>
                                            </p:txEl>
                                          </p:spTgt>
                                        </p:tgtEl>
                                        <p:attrNameLst>
                                          <p:attrName>style.visibility</p:attrName>
                                        </p:attrNameLst>
                                      </p:cBhvr>
                                      <p:to>
                                        <p:strVal val="visible"/>
                                      </p:to>
                                    </p:set>
                                    <p:animEffect transition="in" filter="fade">
                                      <p:cBhvr>
                                        <p:cTn id="24" dur="500"/>
                                        <p:tgtEl>
                                          <p:spTgt spid="9">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
                                            <p:txEl>
                                              <p:pRg st="7" end="7"/>
                                            </p:txEl>
                                          </p:spTgt>
                                        </p:tgtEl>
                                        <p:attrNameLst>
                                          <p:attrName>style.visibility</p:attrName>
                                        </p:attrNameLst>
                                      </p:cBhvr>
                                      <p:to>
                                        <p:strVal val="visible"/>
                                      </p:to>
                                    </p:set>
                                    <p:animEffect transition="in" filter="fade">
                                      <p:cBhvr>
                                        <p:cTn id="27" dur="500"/>
                                        <p:tgtEl>
                                          <p:spTgt spid="9">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txEl>
                                              <p:pRg st="0" end="0"/>
                                            </p:txEl>
                                          </p:spTgt>
                                        </p:tgtEl>
                                        <p:attrNameLst>
                                          <p:attrName>style.visibility</p:attrName>
                                        </p:attrNameLst>
                                      </p:cBhvr>
                                      <p:to>
                                        <p:strVal val="visible"/>
                                      </p:to>
                                    </p:set>
                                    <p:animEffect transition="in" filter="fade">
                                      <p:cBhvr>
                                        <p:cTn id="32" dur="500"/>
                                        <p:tgtEl>
                                          <p:spTgt spid="11">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1">
                                            <p:txEl>
                                              <p:pRg st="1" end="1"/>
                                            </p:txEl>
                                          </p:spTgt>
                                        </p:tgtEl>
                                        <p:attrNameLst>
                                          <p:attrName>style.visibility</p:attrName>
                                        </p:attrNameLst>
                                      </p:cBhvr>
                                      <p:to>
                                        <p:strVal val="visible"/>
                                      </p:to>
                                    </p:set>
                                    <p:animEffect transition="in" filter="fade">
                                      <p:cBhvr>
                                        <p:cTn id="35" dur="500"/>
                                        <p:tgtEl>
                                          <p:spTgt spid="11">
                                            <p:txEl>
                                              <p:pRg st="1" end="1"/>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1">
                                            <p:txEl>
                                              <p:pRg st="2" end="2"/>
                                            </p:txEl>
                                          </p:spTgt>
                                        </p:tgtEl>
                                        <p:attrNameLst>
                                          <p:attrName>style.visibility</p:attrName>
                                        </p:attrNameLst>
                                      </p:cBhvr>
                                      <p:to>
                                        <p:strVal val="visible"/>
                                      </p:to>
                                    </p:set>
                                    <p:animEffect transition="in" filter="fade">
                                      <p:cBhvr>
                                        <p:cTn id="38"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1"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67076-3FE5-004E-A546-D4C46B470C57}"/>
              </a:ext>
            </a:extLst>
          </p:cNvPr>
          <p:cNvSpPr>
            <a:spLocks noGrp="1"/>
          </p:cNvSpPr>
          <p:nvPr>
            <p:ph type="title"/>
          </p:nvPr>
        </p:nvSpPr>
        <p:spPr/>
        <p:txBody>
          <a:bodyPr/>
          <a:lstStyle/>
          <a:p>
            <a:r>
              <a:rPr lang="en-US" dirty="0"/>
              <a:t>Goals for Today</a:t>
            </a:r>
          </a:p>
        </p:txBody>
      </p:sp>
      <p:sp>
        <p:nvSpPr>
          <p:cNvPr id="3" name="Content Placeholder 2">
            <a:extLst>
              <a:ext uri="{FF2B5EF4-FFF2-40B4-BE49-F238E27FC236}">
                <a16:creationId xmlns:a16="http://schemas.microsoft.com/office/drawing/2014/main" id="{8673DE0E-9AF7-C849-A29C-9037C28A8146}"/>
              </a:ext>
            </a:extLst>
          </p:cNvPr>
          <p:cNvSpPr>
            <a:spLocks noGrp="1"/>
          </p:cNvSpPr>
          <p:nvPr>
            <p:ph idx="1"/>
          </p:nvPr>
        </p:nvSpPr>
        <p:spPr/>
        <p:txBody>
          <a:bodyPr>
            <a:normAutofit fontScale="85000" lnSpcReduction="10000"/>
          </a:bodyPr>
          <a:lstStyle/>
          <a:p>
            <a:pPr marL="514350" indent="-514350">
              <a:buFont typeface="+mj-lt"/>
              <a:buAutoNum type="arabicPeriod"/>
            </a:pPr>
            <a:r>
              <a:rPr lang="en-US" dirty="0"/>
              <a:t>Who’s sick? (PGY1+)</a:t>
            </a:r>
          </a:p>
          <a:p>
            <a:pPr marL="971550" lvl="1" indent="-514350">
              <a:buFont typeface="+mj-lt"/>
              <a:buAutoNum type="romanLcPeriod"/>
            </a:pPr>
            <a:r>
              <a:rPr lang="en-US" dirty="0"/>
              <a:t>Obtain a pertinent history and physical  </a:t>
            </a:r>
          </a:p>
          <a:p>
            <a:pPr marL="971550" lvl="1" indent="-514350">
              <a:buFont typeface="+mj-lt"/>
              <a:buAutoNum type="romanLcPeriod"/>
            </a:pPr>
            <a:r>
              <a:rPr lang="en-US" dirty="0"/>
              <a:t>Interpreting vitals </a:t>
            </a:r>
          </a:p>
          <a:p>
            <a:pPr marL="457200" lvl="1" indent="0">
              <a:buNone/>
            </a:pPr>
            <a:endParaRPr lang="en-US" dirty="0"/>
          </a:p>
          <a:p>
            <a:pPr marL="514350" indent="-514350">
              <a:buFont typeface="+mj-lt"/>
              <a:buAutoNum type="arabicPeriod"/>
            </a:pPr>
            <a:r>
              <a:rPr lang="en-US" dirty="0"/>
              <a:t>Reflex labs and diagnostics (PGY1+)</a:t>
            </a:r>
          </a:p>
          <a:p>
            <a:pPr marL="514350" indent="-514350">
              <a:buFont typeface="+mj-lt"/>
              <a:buAutoNum type="arabicPeriod"/>
            </a:pPr>
            <a:endParaRPr lang="en-US" dirty="0"/>
          </a:p>
          <a:p>
            <a:pPr marL="514350" indent="-514350">
              <a:buFont typeface="+mj-lt"/>
              <a:buAutoNum type="arabicPeriod"/>
            </a:pPr>
            <a:r>
              <a:rPr lang="en-US" dirty="0"/>
              <a:t>Pathophysiology of decompensated heart failure vs cardiogenic shock (PGY1+) </a:t>
            </a:r>
          </a:p>
          <a:p>
            <a:pPr marL="514350" indent="-514350">
              <a:buFont typeface="+mj-lt"/>
              <a:buAutoNum type="arabicPeriod"/>
            </a:pPr>
            <a:endParaRPr lang="en-US" dirty="0"/>
          </a:p>
          <a:p>
            <a:pPr marL="514350" indent="-514350">
              <a:buFont typeface="+mj-lt"/>
              <a:buAutoNum type="arabicPeriod"/>
            </a:pPr>
            <a:r>
              <a:rPr lang="en-US" dirty="0"/>
              <a:t>Toolbox for Medical Treatment (PGY2+)</a:t>
            </a:r>
          </a:p>
          <a:p>
            <a:pPr marL="514350" indent="-514350">
              <a:buFont typeface="+mj-lt"/>
              <a:buAutoNum type="arabicPeriod"/>
            </a:pPr>
            <a:endParaRPr lang="en-US" dirty="0"/>
          </a:p>
          <a:p>
            <a:pPr marL="514350" indent="-514350">
              <a:buFont typeface="+mj-lt"/>
              <a:buAutoNum type="arabicPeriod"/>
            </a:pPr>
            <a:r>
              <a:rPr lang="en-US" sz="3500" b="1" dirty="0"/>
              <a:t>Advanced care in the HF/ICU (PGY2+) </a:t>
            </a:r>
          </a:p>
          <a:p>
            <a:endParaRPr lang="en-US" dirty="0"/>
          </a:p>
          <a:p>
            <a:endParaRPr lang="en-US" dirty="0"/>
          </a:p>
          <a:p>
            <a:endParaRPr lang="en-US" dirty="0"/>
          </a:p>
        </p:txBody>
      </p:sp>
    </p:spTree>
    <p:extLst>
      <p:ext uri="{BB962C8B-B14F-4D97-AF65-F5344CB8AC3E}">
        <p14:creationId xmlns:p14="http://schemas.microsoft.com/office/powerpoint/2010/main" val="38941962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6AA21-826A-C94C-A7D6-328701C381CB}"/>
              </a:ext>
            </a:extLst>
          </p:cNvPr>
          <p:cNvSpPr>
            <a:spLocks noGrp="1"/>
          </p:cNvSpPr>
          <p:nvPr>
            <p:ph type="title"/>
          </p:nvPr>
        </p:nvSpPr>
        <p:spPr/>
        <p:txBody>
          <a:bodyPr/>
          <a:lstStyle/>
          <a:p>
            <a:r>
              <a:rPr lang="en-US" dirty="0"/>
              <a:t>Mechanical Circulatory Support Options</a:t>
            </a:r>
          </a:p>
        </p:txBody>
      </p:sp>
      <p:pic>
        <p:nvPicPr>
          <p:cNvPr id="5" name="Content Placeholder 4">
            <a:extLst>
              <a:ext uri="{FF2B5EF4-FFF2-40B4-BE49-F238E27FC236}">
                <a16:creationId xmlns:a16="http://schemas.microsoft.com/office/drawing/2014/main" id="{21C37DE8-05E6-1947-9A53-F45A98287190}"/>
              </a:ext>
            </a:extLst>
          </p:cNvPr>
          <p:cNvPicPr>
            <a:picLocks noGrp="1" noChangeAspect="1"/>
          </p:cNvPicPr>
          <p:nvPr>
            <p:ph idx="1"/>
          </p:nvPr>
        </p:nvPicPr>
        <p:blipFill>
          <a:blip r:embed="rId3"/>
          <a:stretch>
            <a:fillRect/>
          </a:stretch>
        </p:blipFill>
        <p:spPr>
          <a:xfrm>
            <a:off x="838200" y="1690688"/>
            <a:ext cx="10515600" cy="4059130"/>
          </a:xfrm>
        </p:spPr>
      </p:pic>
      <p:sp>
        <p:nvSpPr>
          <p:cNvPr id="3" name="Rectangle 2">
            <a:extLst>
              <a:ext uri="{FF2B5EF4-FFF2-40B4-BE49-F238E27FC236}">
                <a16:creationId xmlns:a16="http://schemas.microsoft.com/office/drawing/2014/main" id="{EAD8F49E-BC73-B84C-B656-0B21C04E4AFB}"/>
              </a:ext>
            </a:extLst>
          </p:cNvPr>
          <p:cNvSpPr/>
          <p:nvPr/>
        </p:nvSpPr>
        <p:spPr>
          <a:xfrm>
            <a:off x="974361" y="1645718"/>
            <a:ext cx="6175947" cy="4305378"/>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173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AC40D-AC12-FD4A-A253-BF8696785BD2}"/>
              </a:ext>
            </a:extLst>
          </p:cNvPr>
          <p:cNvSpPr>
            <a:spLocks noGrp="1"/>
          </p:cNvSpPr>
          <p:nvPr>
            <p:ph type="title"/>
          </p:nvPr>
        </p:nvSpPr>
        <p:spPr/>
        <p:txBody>
          <a:bodyPr>
            <a:normAutofit/>
          </a:bodyPr>
          <a:lstStyle/>
          <a:p>
            <a:r>
              <a:rPr lang="en-US" dirty="0"/>
              <a:t>MCS: the IABP – Theory </a:t>
            </a:r>
          </a:p>
        </p:txBody>
      </p:sp>
      <p:pic>
        <p:nvPicPr>
          <p:cNvPr id="7" name="Content Placeholder 6">
            <a:extLst>
              <a:ext uri="{FF2B5EF4-FFF2-40B4-BE49-F238E27FC236}">
                <a16:creationId xmlns:a16="http://schemas.microsoft.com/office/drawing/2014/main" id="{C25F3E7E-A645-F147-BABA-A828FC8C3D10}"/>
              </a:ext>
            </a:extLst>
          </p:cNvPr>
          <p:cNvPicPr>
            <a:picLocks noGrp="1" noChangeAspect="1"/>
          </p:cNvPicPr>
          <p:nvPr>
            <p:ph idx="1"/>
          </p:nvPr>
        </p:nvPicPr>
        <p:blipFill>
          <a:blip r:embed="rId3"/>
          <a:stretch>
            <a:fillRect/>
          </a:stretch>
        </p:blipFill>
        <p:spPr>
          <a:xfrm>
            <a:off x="3143250" y="2489994"/>
            <a:ext cx="5905500" cy="3022600"/>
          </a:xfrm>
        </p:spPr>
      </p:pic>
      <p:pic>
        <p:nvPicPr>
          <p:cNvPr id="9" name="Picture 8">
            <a:extLst>
              <a:ext uri="{FF2B5EF4-FFF2-40B4-BE49-F238E27FC236}">
                <a16:creationId xmlns:a16="http://schemas.microsoft.com/office/drawing/2014/main" id="{511F0523-A2DC-A84C-915C-5CC5F6AEFA95}"/>
              </a:ext>
            </a:extLst>
          </p:cNvPr>
          <p:cNvPicPr>
            <a:picLocks noChangeAspect="1"/>
          </p:cNvPicPr>
          <p:nvPr/>
        </p:nvPicPr>
        <p:blipFill>
          <a:blip r:embed="rId4"/>
          <a:stretch>
            <a:fillRect/>
          </a:stretch>
        </p:blipFill>
        <p:spPr>
          <a:xfrm>
            <a:off x="214608" y="1855578"/>
            <a:ext cx="2844947" cy="4236009"/>
          </a:xfrm>
          <a:prstGeom prst="rect">
            <a:avLst/>
          </a:prstGeom>
        </p:spPr>
      </p:pic>
    </p:spTree>
    <p:extLst>
      <p:ext uri="{BB962C8B-B14F-4D97-AF65-F5344CB8AC3E}">
        <p14:creationId xmlns:p14="http://schemas.microsoft.com/office/powerpoint/2010/main" val="1412752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AC40D-AC12-FD4A-A253-BF8696785BD2}"/>
              </a:ext>
            </a:extLst>
          </p:cNvPr>
          <p:cNvSpPr>
            <a:spLocks noGrp="1"/>
          </p:cNvSpPr>
          <p:nvPr>
            <p:ph type="title"/>
          </p:nvPr>
        </p:nvSpPr>
        <p:spPr/>
        <p:txBody>
          <a:bodyPr>
            <a:normAutofit/>
          </a:bodyPr>
          <a:lstStyle/>
          <a:p>
            <a:r>
              <a:rPr lang="en-US" dirty="0"/>
              <a:t>MCS: the </a:t>
            </a:r>
            <a:r>
              <a:rPr lang="en-US" dirty="0" err="1"/>
              <a:t>Impella</a:t>
            </a:r>
            <a:r>
              <a:rPr lang="en-US" dirty="0"/>
              <a:t> – Theory </a:t>
            </a:r>
          </a:p>
        </p:txBody>
      </p:sp>
      <p:pic>
        <p:nvPicPr>
          <p:cNvPr id="10" name="Content Placeholder 9">
            <a:extLst>
              <a:ext uri="{FF2B5EF4-FFF2-40B4-BE49-F238E27FC236}">
                <a16:creationId xmlns:a16="http://schemas.microsoft.com/office/drawing/2014/main" id="{BA8910E9-CCC8-E843-ADC4-8290244381B0}"/>
              </a:ext>
            </a:extLst>
          </p:cNvPr>
          <p:cNvPicPr>
            <a:picLocks noGrp="1" noChangeAspect="1"/>
          </p:cNvPicPr>
          <p:nvPr>
            <p:ph sz="half" idx="1"/>
          </p:nvPr>
        </p:nvPicPr>
        <p:blipFill>
          <a:blip r:embed="rId3"/>
          <a:stretch>
            <a:fillRect/>
          </a:stretch>
        </p:blipFill>
        <p:spPr>
          <a:xfrm>
            <a:off x="2703395" y="1488886"/>
            <a:ext cx="2956536" cy="5024815"/>
          </a:xfrm>
        </p:spPr>
      </p:pic>
      <p:pic>
        <p:nvPicPr>
          <p:cNvPr id="13" name="Content Placeholder 12">
            <a:extLst>
              <a:ext uri="{FF2B5EF4-FFF2-40B4-BE49-F238E27FC236}">
                <a16:creationId xmlns:a16="http://schemas.microsoft.com/office/drawing/2014/main" id="{B9BAA665-7D83-8B4E-BC1E-A4F9081B99AC}"/>
              </a:ext>
            </a:extLst>
          </p:cNvPr>
          <p:cNvPicPr>
            <a:picLocks noGrp="1" noChangeAspect="1"/>
          </p:cNvPicPr>
          <p:nvPr>
            <p:ph sz="half" idx="2"/>
          </p:nvPr>
        </p:nvPicPr>
        <p:blipFill>
          <a:blip r:embed="rId4"/>
          <a:stretch>
            <a:fillRect/>
          </a:stretch>
        </p:blipFill>
        <p:spPr>
          <a:xfrm>
            <a:off x="6172200" y="2309692"/>
            <a:ext cx="5181600" cy="3383204"/>
          </a:xfrm>
        </p:spPr>
      </p:pic>
      <p:pic>
        <p:nvPicPr>
          <p:cNvPr id="15" name="Picture 14">
            <a:extLst>
              <a:ext uri="{FF2B5EF4-FFF2-40B4-BE49-F238E27FC236}">
                <a16:creationId xmlns:a16="http://schemas.microsoft.com/office/drawing/2014/main" id="{0753B7DB-9783-3B4E-AC10-539E290008FD}"/>
              </a:ext>
            </a:extLst>
          </p:cNvPr>
          <p:cNvPicPr>
            <a:picLocks noChangeAspect="1"/>
          </p:cNvPicPr>
          <p:nvPr/>
        </p:nvPicPr>
        <p:blipFill>
          <a:blip r:embed="rId5"/>
          <a:stretch>
            <a:fillRect/>
          </a:stretch>
        </p:blipFill>
        <p:spPr>
          <a:xfrm>
            <a:off x="9025431" y="1238190"/>
            <a:ext cx="1816100" cy="762000"/>
          </a:xfrm>
          <a:prstGeom prst="rect">
            <a:avLst/>
          </a:prstGeom>
        </p:spPr>
      </p:pic>
      <p:cxnSp>
        <p:nvCxnSpPr>
          <p:cNvPr id="17" name="Straight Connector 16">
            <a:extLst>
              <a:ext uri="{FF2B5EF4-FFF2-40B4-BE49-F238E27FC236}">
                <a16:creationId xmlns:a16="http://schemas.microsoft.com/office/drawing/2014/main" id="{2A46A53C-D4C0-EB44-8B7F-9DC29472289C}"/>
              </a:ext>
            </a:extLst>
          </p:cNvPr>
          <p:cNvCxnSpPr>
            <a:cxnSpLocks/>
          </p:cNvCxnSpPr>
          <p:nvPr/>
        </p:nvCxnSpPr>
        <p:spPr>
          <a:xfrm flipH="1">
            <a:off x="8534400" y="2000190"/>
            <a:ext cx="491031" cy="52094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09C26A0-D310-FE48-80E8-DA9E9CB09D7D}"/>
              </a:ext>
            </a:extLst>
          </p:cNvPr>
          <p:cNvCxnSpPr>
            <a:cxnSpLocks/>
          </p:cNvCxnSpPr>
          <p:nvPr/>
        </p:nvCxnSpPr>
        <p:spPr>
          <a:xfrm>
            <a:off x="10813143" y="1996561"/>
            <a:ext cx="473166" cy="52094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6110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AC40D-AC12-FD4A-A253-BF8696785BD2}"/>
              </a:ext>
            </a:extLst>
          </p:cNvPr>
          <p:cNvSpPr>
            <a:spLocks noGrp="1"/>
          </p:cNvSpPr>
          <p:nvPr>
            <p:ph type="title"/>
          </p:nvPr>
        </p:nvSpPr>
        <p:spPr/>
        <p:txBody>
          <a:bodyPr>
            <a:normAutofit/>
          </a:bodyPr>
          <a:lstStyle/>
          <a:p>
            <a:r>
              <a:rPr lang="en-US" dirty="0"/>
              <a:t>MCS: VA-ECMO – Theory </a:t>
            </a:r>
          </a:p>
        </p:txBody>
      </p:sp>
      <p:pic>
        <p:nvPicPr>
          <p:cNvPr id="8" name="Content Placeholder 7">
            <a:extLst>
              <a:ext uri="{FF2B5EF4-FFF2-40B4-BE49-F238E27FC236}">
                <a16:creationId xmlns:a16="http://schemas.microsoft.com/office/drawing/2014/main" id="{08A25ED8-5A88-824B-8D05-1CC688378B2A}"/>
              </a:ext>
            </a:extLst>
          </p:cNvPr>
          <p:cNvPicPr>
            <a:picLocks noGrp="1" noChangeAspect="1"/>
          </p:cNvPicPr>
          <p:nvPr>
            <p:ph sz="half" idx="1"/>
          </p:nvPr>
        </p:nvPicPr>
        <p:blipFill>
          <a:blip r:embed="rId3"/>
          <a:stretch>
            <a:fillRect/>
          </a:stretch>
        </p:blipFill>
        <p:spPr>
          <a:xfrm>
            <a:off x="838200" y="2119357"/>
            <a:ext cx="5181600" cy="3763874"/>
          </a:xfrm>
        </p:spPr>
      </p:pic>
      <p:pic>
        <p:nvPicPr>
          <p:cNvPr id="18" name="Content Placeholder 17">
            <a:extLst>
              <a:ext uri="{FF2B5EF4-FFF2-40B4-BE49-F238E27FC236}">
                <a16:creationId xmlns:a16="http://schemas.microsoft.com/office/drawing/2014/main" id="{5FBF847F-728A-C94B-AB82-054C01687817}"/>
              </a:ext>
            </a:extLst>
          </p:cNvPr>
          <p:cNvPicPr>
            <a:picLocks noGrp="1" noChangeAspect="1"/>
          </p:cNvPicPr>
          <p:nvPr>
            <p:ph sz="half" idx="2"/>
          </p:nvPr>
        </p:nvPicPr>
        <p:blipFill>
          <a:blip r:embed="rId4"/>
          <a:stretch>
            <a:fillRect/>
          </a:stretch>
        </p:blipFill>
        <p:spPr>
          <a:xfrm>
            <a:off x="6172200" y="2670473"/>
            <a:ext cx="5181600" cy="2661642"/>
          </a:xfrm>
        </p:spPr>
      </p:pic>
    </p:spTree>
    <p:extLst>
      <p:ext uri="{BB962C8B-B14F-4D97-AF65-F5344CB8AC3E}">
        <p14:creationId xmlns:p14="http://schemas.microsoft.com/office/powerpoint/2010/main" val="1393163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CC2915A-0A3D-7541-9573-F6175E73E927}"/>
              </a:ext>
            </a:extLst>
          </p:cNvPr>
          <p:cNvSpPr>
            <a:spLocks noGrp="1"/>
          </p:cNvSpPr>
          <p:nvPr>
            <p:ph type="title"/>
          </p:nvPr>
        </p:nvSpPr>
        <p:spPr/>
        <p:txBody>
          <a:bodyPr/>
          <a:lstStyle/>
          <a:p>
            <a:r>
              <a:rPr lang="en-US" dirty="0"/>
              <a:t>HPI – the Why Question</a:t>
            </a:r>
          </a:p>
        </p:txBody>
      </p:sp>
      <p:sp>
        <p:nvSpPr>
          <p:cNvPr id="9" name="Content Placeholder 8">
            <a:extLst>
              <a:ext uri="{FF2B5EF4-FFF2-40B4-BE49-F238E27FC236}">
                <a16:creationId xmlns:a16="http://schemas.microsoft.com/office/drawing/2014/main" id="{1D69F5D1-407B-5A48-A84F-6C7BAE7CB596}"/>
              </a:ext>
            </a:extLst>
          </p:cNvPr>
          <p:cNvSpPr>
            <a:spLocks noGrp="1"/>
          </p:cNvSpPr>
          <p:nvPr>
            <p:ph sz="half" idx="1"/>
          </p:nvPr>
        </p:nvSpPr>
        <p:spPr>
          <a:xfrm>
            <a:off x="671516" y="1822448"/>
            <a:ext cx="3429000" cy="2932112"/>
          </a:xfrm>
          <a:ln>
            <a:solidFill>
              <a:schemeClr val="tx1"/>
            </a:solidFill>
          </a:ln>
        </p:spPr>
        <p:txBody>
          <a:bodyPr>
            <a:normAutofit lnSpcReduction="10000"/>
          </a:bodyPr>
          <a:lstStyle/>
          <a:p>
            <a:pPr marL="0" indent="0" algn="ctr">
              <a:buNone/>
            </a:pPr>
            <a:r>
              <a:rPr lang="en-US" u="sng" dirty="0"/>
              <a:t>The 5 Failures </a:t>
            </a:r>
          </a:p>
          <a:p>
            <a:r>
              <a:rPr lang="en-US" dirty="0"/>
              <a:t>Electrical </a:t>
            </a:r>
          </a:p>
          <a:p>
            <a:r>
              <a:rPr lang="en-US" dirty="0"/>
              <a:t>Ischemic </a:t>
            </a:r>
          </a:p>
          <a:p>
            <a:r>
              <a:rPr lang="en-US" dirty="0"/>
              <a:t>Valvular </a:t>
            </a:r>
          </a:p>
          <a:p>
            <a:r>
              <a:rPr lang="en-US" dirty="0"/>
              <a:t>Pericardial </a:t>
            </a:r>
          </a:p>
          <a:p>
            <a:r>
              <a:rPr lang="en-US" dirty="0"/>
              <a:t>Myocardial </a:t>
            </a:r>
          </a:p>
        </p:txBody>
      </p:sp>
      <p:sp>
        <p:nvSpPr>
          <p:cNvPr id="10" name="Content Placeholder 9">
            <a:extLst>
              <a:ext uri="{FF2B5EF4-FFF2-40B4-BE49-F238E27FC236}">
                <a16:creationId xmlns:a16="http://schemas.microsoft.com/office/drawing/2014/main" id="{09BF3A5F-968A-CA4A-8689-1FE198AEFD3A}"/>
              </a:ext>
            </a:extLst>
          </p:cNvPr>
          <p:cNvSpPr>
            <a:spLocks noGrp="1"/>
          </p:cNvSpPr>
          <p:nvPr>
            <p:ph sz="half" idx="2"/>
          </p:nvPr>
        </p:nvSpPr>
        <p:spPr>
          <a:xfrm>
            <a:off x="4329116" y="1825623"/>
            <a:ext cx="3429000" cy="2928937"/>
          </a:xfrm>
          <a:ln>
            <a:solidFill>
              <a:schemeClr val="tx1"/>
            </a:solidFill>
          </a:ln>
        </p:spPr>
        <p:txBody>
          <a:bodyPr>
            <a:normAutofit lnSpcReduction="10000"/>
          </a:bodyPr>
          <a:lstStyle/>
          <a:p>
            <a:pPr marL="0" indent="0" algn="ctr">
              <a:buNone/>
            </a:pPr>
            <a:r>
              <a:rPr lang="en-US" u="sng" dirty="0"/>
              <a:t>Noncompliance</a:t>
            </a:r>
          </a:p>
          <a:p>
            <a:r>
              <a:rPr lang="en-US" dirty="0"/>
              <a:t>Medications</a:t>
            </a:r>
          </a:p>
          <a:p>
            <a:r>
              <a:rPr lang="en-US" dirty="0"/>
              <a:t>Dietary </a:t>
            </a:r>
          </a:p>
          <a:p>
            <a:r>
              <a:rPr lang="en-US" dirty="0"/>
              <a:t>Substance use </a:t>
            </a:r>
          </a:p>
        </p:txBody>
      </p:sp>
      <p:sp>
        <p:nvSpPr>
          <p:cNvPr id="11" name="Content Placeholder 9">
            <a:extLst>
              <a:ext uri="{FF2B5EF4-FFF2-40B4-BE49-F238E27FC236}">
                <a16:creationId xmlns:a16="http://schemas.microsoft.com/office/drawing/2014/main" id="{308D65B1-0FBC-574F-861D-06423ADCE809}"/>
              </a:ext>
            </a:extLst>
          </p:cNvPr>
          <p:cNvSpPr txBox="1">
            <a:spLocks/>
          </p:cNvSpPr>
          <p:nvPr/>
        </p:nvSpPr>
        <p:spPr>
          <a:xfrm>
            <a:off x="7986716" y="1822448"/>
            <a:ext cx="3429000" cy="2932113"/>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u="sng" dirty="0"/>
              <a:t>Increased Demand  </a:t>
            </a:r>
          </a:p>
          <a:p>
            <a:r>
              <a:rPr lang="en-US" dirty="0"/>
              <a:t>Infection </a:t>
            </a:r>
          </a:p>
          <a:p>
            <a:r>
              <a:rPr lang="en-US" dirty="0"/>
              <a:t>Surgery</a:t>
            </a:r>
          </a:p>
          <a:p>
            <a:r>
              <a:rPr lang="en-US" dirty="0"/>
              <a:t>Hyperthyroidism  </a:t>
            </a:r>
          </a:p>
          <a:p>
            <a:r>
              <a:rPr lang="en-US" dirty="0"/>
              <a:t>Drugs </a:t>
            </a:r>
          </a:p>
        </p:txBody>
      </p:sp>
    </p:spTree>
    <p:extLst>
      <p:ext uri="{BB962C8B-B14F-4D97-AF65-F5344CB8AC3E}">
        <p14:creationId xmlns:p14="http://schemas.microsoft.com/office/powerpoint/2010/main" val="1592946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bg/>
                                          </p:spTgt>
                                        </p:tgtEl>
                                        <p:attrNameLst>
                                          <p:attrName>style.visibility</p:attrName>
                                        </p:attrNameLst>
                                      </p:cBhvr>
                                      <p:to>
                                        <p:strVal val="visible"/>
                                      </p:to>
                                    </p:set>
                                    <p:animEffect transition="in" filter="fade">
                                      <p:cBhvr>
                                        <p:cTn id="7" dur="500"/>
                                        <p:tgtEl>
                                          <p:spTgt spid="10">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animEffect transition="in" filter="fade">
                                      <p:cBhvr>
                                        <p:cTn id="13" dur="500"/>
                                        <p:tgtEl>
                                          <p:spTgt spid="10">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xEl>
                                              <p:pRg st="2" end="2"/>
                                            </p:txEl>
                                          </p:spTgt>
                                        </p:tgtEl>
                                        <p:attrNameLst>
                                          <p:attrName>style.visibility</p:attrName>
                                        </p:attrNameLst>
                                      </p:cBhvr>
                                      <p:to>
                                        <p:strVal val="visible"/>
                                      </p:to>
                                    </p:set>
                                    <p:animEffect transition="in" filter="fade">
                                      <p:cBhvr>
                                        <p:cTn id="16" dur="500"/>
                                        <p:tgtEl>
                                          <p:spTgt spid="10">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animEffect transition="in" filter="fade">
                                      <p:cBhvr>
                                        <p:cTn id="19" dur="500"/>
                                        <p:tgtEl>
                                          <p:spTgt spid="10">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bg/>
                                          </p:spTgt>
                                        </p:tgtEl>
                                        <p:attrNameLst>
                                          <p:attrName>style.visibility</p:attrName>
                                        </p:attrNameLst>
                                      </p:cBhvr>
                                      <p:to>
                                        <p:strVal val="visible"/>
                                      </p:to>
                                    </p:set>
                                    <p:animEffect transition="in" filter="fade">
                                      <p:cBhvr>
                                        <p:cTn id="24" dur="500"/>
                                        <p:tgtEl>
                                          <p:spTgt spid="9">
                                            <p:bg/>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fade">
                                      <p:cBhvr>
                                        <p:cTn id="27" dur="500"/>
                                        <p:tgtEl>
                                          <p:spTgt spid="9">
                                            <p:txEl>
                                              <p:pRg st="0" end="0"/>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
                                            <p:txEl>
                                              <p:pRg st="1" end="1"/>
                                            </p:txEl>
                                          </p:spTgt>
                                        </p:tgtEl>
                                        <p:attrNameLst>
                                          <p:attrName>style.visibility</p:attrName>
                                        </p:attrNameLst>
                                      </p:cBhvr>
                                      <p:to>
                                        <p:strVal val="visible"/>
                                      </p:to>
                                    </p:set>
                                    <p:animEffect transition="in" filter="fade">
                                      <p:cBhvr>
                                        <p:cTn id="30" dur="500"/>
                                        <p:tgtEl>
                                          <p:spTgt spid="9">
                                            <p:txEl>
                                              <p:pRg st="1" end="1"/>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2" end="2"/>
                                            </p:txEl>
                                          </p:spTgt>
                                        </p:tgtEl>
                                        <p:attrNameLst>
                                          <p:attrName>style.visibility</p:attrName>
                                        </p:attrNameLst>
                                      </p:cBhvr>
                                      <p:to>
                                        <p:strVal val="visible"/>
                                      </p:to>
                                    </p:set>
                                    <p:animEffect transition="in" filter="fade">
                                      <p:cBhvr>
                                        <p:cTn id="33" dur="500"/>
                                        <p:tgtEl>
                                          <p:spTgt spid="9">
                                            <p:txEl>
                                              <p:pRg st="2" end="2"/>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9">
                                            <p:txEl>
                                              <p:pRg st="3" end="3"/>
                                            </p:txEl>
                                          </p:spTgt>
                                        </p:tgtEl>
                                        <p:attrNameLst>
                                          <p:attrName>style.visibility</p:attrName>
                                        </p:attrNameLst>
                                      </p:cBhvr>
                                      <p:to>
                                        <p:strVal val="visible"/>
                                      </p:to>
                                    </p:set>
                                    <p:animEffect transition="in" filter="fade">
                                      <p:cBhvr>
                                        <p:cTn id="36" dur="500"/>
                                        <p:tgtEl>
                                          <p:spTgt spid="9">
                                            <p:txEl>
                                              <p:pRg st="3" end="3"/>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9">
                                            <p:txEl>
                                              <p:pRg st="4" end="4"/>
                                            </p:txEl>
                                          </p:spTgt>
                                        </p:tgtEl>
                                        <p:attrNameLst>
                                          <p:attrName>style.visibility</p:attrName>
                                        </p:attrNameLst>
                                      </p:cBhvr>
                                      <p:to>
                                        <p:strVal val="visible"/>
                                      </p:to>
                                    </p:set>
                                    <p:animEffect transition="in" filter="fade">
                                      <p:cBhvr>
                                        <p:cTn id="39" dur="500"/>
                                        <p:tgtEl>
                                          <p:spTgt spid="9">
                                            <p:txEl>
                                              <p:pRg st="4" end="4"/>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9">
                                            <p:txEl>
                                              <p:pRg st="5" end="5"/>
                                            </p:txEl>
                                          </p:spTgt>
                                        </p:tgtEl>
                                        <p:attrNameLst>
                                          <p:attrName>style.visibility</p:attrName>
                                        </p:attrNameLst>
                                      </p:cBhvr>
                                      <p:to>
                                        <p:strVal val="visible"/>
                                      </p:to>
                                    </p:set>
                                    <p:animEffect transition="in" filter="fade">
                                      <p:cBhvr>
                                        <p:cTn id="42" dur="500"/>
                                        <p:tgtEl>
                                          <p:spTgt spid="9">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animBg="1"/>
      <p:bldP spid="10" grpId="0" uiExpand="1" build="p" animBg="1"/>
      <p:bldP spid="11"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E50D3-EDC9-A34C-9028-7A1C227A24C2}"/>
              </a:ext>
            </a:extLst>
          </p:cNvPr>
          <p:cNvSpPr>
            <a:spLocks noGrp="1"/>
          </p:cNvSpPr>
          <p:nvPr>
            <p:ph type="title"/>
          </p:nvPr>
        </p:nvSpPr>
        <p:spPr/>
        <p:txBody>
          <a:bodyPr/>
          <a:lstStyle/>
          <a:p>
            <a:r>
              <a:rPr lang="en-US" dirty="0"/>
              <a:t>MSC Notes</a:t>
            </a:r>
          </a:p>
        </p:txBody>
      </p:sp>
      <p:sp>
        <p:nvSpPr>
          <p:cNvPr id="3" name="Content Placeholder 2">
            <a:extLst>
              <a:ext uri="{FF2B5EF4-FFF2-40B4-BE49-F238E27FC236}">
                <a16:creationId xmlns:a16="http://schemas.microsoft.com/office/drawing/2014/main" id="{DA5CC4B7-49AB-9246-89F2-0E96AB680791}"/>
              </a:ext>
            </a:extLst>
          </p:cNvPr>
          <p:cNvSpPr>
            <a:spLocks noGrp="1"/>
          </p:cNvSpPr>
          <p:nvPr>
            <p:ph sz="half" idx="1"/>
          </p:nvPr>
        </p:nvSpPr>
        <p:spPr>
          <a:xfrm>
            <a:off x="838200" y="1825625"/>
            <a:ext cx="8493690" cy="4351338"/>
          </a:xfrm>
        </p:spPr>
        <p:txBody>
          <a:bodyPr>
            <a:normAutofit lnSpcReduction="10000"/>
          </a:bodyPr>
          <a:lstStyle/>
          <a:p>
            <a:r>
              <a:rPr lang="en-US" dirty="0"/>
              <a:t>Options: IABP, </a:t>
            </a:r>
            <a:r>
              <a:rPr lang="en-US" dirty="0" err="1"/>
              <a:t>Impella</a:t>
            </a:r>
            <a:r>
              <a:rPr lang="en-US" dirty="0"/>
              <a:t>, Tandem Heart, ECMO and more</a:t>
            </a:r>
          </a:p>
          <a:p>
            <a:endParaRPr lang="en-US" dirty="0"/>
          </a:p>
          <a:p>
            <a:r>
              <a:rPr lang="en-US" dirty="0"/>
              <a:t>MCS greatly increases bleeding risk! </a:t>
            </a:r>
          </a:p>
          <a:p>
            <a:pPr marL="0" indent="0">
              <a:buNone/>
            </a:pPr>
            <a:r>
              <a:rPr lang="en-US" dirty="0"/>
              <a:t> </a:t>
            </a:r>
          </a:p>
          <a:p>
            <a:r>
              <a:rPr lang="en-US" dirty="0"/>
              <a:t>Temporary support that buys time </a:t>
            </a:r>
          </a:p>
          <a:p>
            <a:endParaRPr lang="en-US" dirty="0"/>
          </a:p>
          <a:p>
            <a:r>
              <a:rPr lang="en-US" dirty="0"/>
              <a:t>Limited evidence for efficacy </a:t>
            </a:r>
          </a:p>
          <a:p>
            <a:endParaRPr lang="en-US" dirty="0"/>
          </a:p>
          <a:p>
            <a:r>
              <a:rPr lang="en-US" dirty="0"/>
              <a:t>Door to Support? </a:t>
            </a:r>
          </a:p>
        </p:txBody>
      </p:sp>
    </p:spTree>
    <p:extLst>
      <p:ext uri="{BB962C8B-B14F-4D97-AF65-F5344CB8AC3E}">
        <p14:creationId xmlns:p14="http://schemas.microsoft.com/office/powerpoint/2010/main" val="3709915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1D4F-2DFB-1E4D-9817-AE1B55650DEE}"/>
              </a:ext>
            </a:extLst>
          </p:cNvPr>
          <p:cNvSpPr>
            <a:spLocks noGrp="1"/>
          </p:cNvSpPr>
          <p:nvPr>
            <p:ph type="title"/>
          </p:nvPr>
        </p:nvSpPr>
        <p:spPr/>
        <p:txBody>
          <a:bodyPr/>
          <a:lstStyle/>
          <a:p>
            <a:r>
              <a:rPr lang="en-US" dirty="0"/>
              <a:t>Ms. S</a:t>
            </a:r>
          </a:p>
        </p:txBody>
      </p:sp>
      <p:sp>
        <p:nvSpPr>
          <p:cNvPr id="3" name="Content Placeholder 2">
            <a:extLst>
              <a:ext uri="{FF2B5EF4-FFF2-40B4-BE49-F238E27FC236}">
                <a16:creationId xmlns:a16="http://schemas.microsoft.com/office/drawing/2014/main" id="{94BDEAB9-17FD-744A-BD82-C96EE1E26429}"/>
              </a:ext>
            </a:extLst>
          </p:cNvPr>
          <p:cNvSpPr>
            <a:spLocks noGrp="1"/>
          </p:cNvSpPr>
          <p:nvPr>
            <p:ph idx="1"/>
          </p:nvPr>
        </p:nvSpPr>
        <p:spPr>
          <a:xfrm>
            <a:off x="838199" y="1838151"/>
            <a:ext cx="7955071" cy="4351338"/>
          </a:xfrm>
        </p:spPr>
        <p:txBody>
          <a:bodyPr/>
          <a:lstStyle/>
          <a:p>
            <a:pPr marL="0" indent="0">
              <a:buNone/>
            </a:pPr>
            <a:r>
              <a:rPr lang="en-US" dirty="0"/>
              <a:t>Should we use MCS?</a:t>
            </a:r>
          </a:p>
          <a:p>
            <a:pPr marL="0" indent="0">
              <a:buNone/>
            </a:pPr>
            <a:endParaRPr lang="en-US" dirty="0"/>
          </a:p>
          <a:p>
            <a:pPr marL="0" indent="0">
              <a:buNone/>
            </a:pPr>
            <a:r>
              <a:rPr lang="en-US" dirty="0"/>
              <a:t>Comfort care  </a:t>
            </a:r>
          </a:p>
        </p:txBody>
      </p:sp>
    </p:spTree>
    <p:extLst>
      <p:ext uri="{BB962C8B-B14F-4D97-AF65-F5344CB8AC3E}">
        <p14:creationId xmlns:p14="http://schemas.microsoft.com/office/powerpoint/2010/main" val="240020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CEBE2-2F88-2D4C-AC47-85B3F4F772D3}"/>
              </a:ext>
            </a:extLst>
          </p:cNvPr>
          <p:cNvSpPr>
            <a:spLocks noGrp="1"/>
          </p:cNvSpPr>
          <p:nvPr>
            <p:ph type="title"/>
          </p:nvPr>
        </p:nvSpPr>
        <p:spPr/>
        <p:txBody>
          <a:bodyPr/>
          <a:lstStyle/>
          <a:p>
            <a:r>
              <a:rPr lang="en-US" dirty="0"/>
              <a:t>Some finishing points </a:t>
            </a:r>
          </a:p>
        </p:txBody>
      </p:sp>
      <p:sp>
        <p:nvSpPr>
          <p:cNvPr id="3" name="Content Placeholder 2">
            <a:extLst>
              <a:ext uri="{FF2B5EF4-FFF2-40B4-BE49-F238E27FC236}">
                <a16:creationId xmlns:a16="http://schemas.microsoft.com/office/drawing/2014/main" id="{30036E41-F758-B14F-AB06-286E974184D7}"/>
              </a:ext>
            </a:extLst>
          </p:cNvPr>
          <p:cNvSpPr>
            <a:spLocks noGrp="1"/>
          </p:cNvSpPr>
          <p:nvPr>
            <p:ph idx="1"/>
          </p:nvPr>
        </p:nvSpPr>
        <p:spPr/>
        <p:txBody>
          <a:bodyPr/>
          <a:lstStyle/>
          <a:p>
            <a:r>
              <a:rPr lang="en-US" dirty="0"/>
              <a:t>Things we did not cover: evidence, PA catheters </a:t>
            </a:r>
          </a:p>
          <a:p>
            <a:r>
              <a:rPr lang="en-US" dirty="0"/>
              <a:t>Stable heart failure management</a:t>
            </a:r>
          </a:p>
          <a:p>
            <a:endParaRPr lang="en-US" dirty="0"/>
          </a:p>
        </p:txBody>
      </p:sp>
      <p:sp>
        <p:nvSpPr>
          <p:cNvPr id="4" name="Text Placeholder 5">
            <a:extLst>
              <a:ext uri="{FF2B5EF4-FFF2-40B4-BE49-F238E27FC236}">
                <a16:creationId xmlns:a16="http://schemas.microsoft.com/office/drawing/2014/main" id="{DC07C262-2092-1347-9C44-27837A79895B}"/>
              </a:ext>
            </a:extLst>
          </p:cNvPr>
          <p:cNvSpPr txBox="1">
            <a:spLocks/>
          </p:cNvSpPr>
          <p:nvPr/>
        </p:nvSpPr>
        <p:spPr>
          <a:xfrm>
            <a:off x="546489" y="3584636"/>
            <a:ext cx="5157787" cy="823912"/>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Pump Problem</a:t>
            </a:r>
          </a:p>
        </p:txBody>
      </p:sp>
      <p:sp>
        <p:nvSpPr>
          <p:cNvPr id="5" name="Text Placeholder 7">
            <a:extLst>
              <a:ext uri="{FF2B5EF4-FFF2-40B4-BE49-F238E27FC236}">
                <a16:creationId xmlns:a16="http://schemas.microsoft.com/office/drawing/2014/main" id="{5290B02D-9514-2046-8AAF-319F49CA579A}"/>
              </a:ext>
            </a:extLst>
          </p:cNvPr>
          <p:cNvSpPr txBox="1">
            <a:spLocks/>
          </p:cNvSpPr>
          <p:nvPr/>
        </p:nvSpPr>
        <p:spPr>
          <a:xfrm>
            <a:off x="5878902" y="3584636"/>
            <a:ext cx="5183188" cy="823912"/>
          </a:xfrm>
          <a:prstGeom prst="rect">
            <a:avLst/>
          </a:prstGeom>
          <a:ln>
            <a:solidFill>
              <a:schemeClr val="tx1"/>
            </a:solid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Neurohormonal Dysregulation Problem </a:t>
            </a:r>
          </a:p>
        </p:txBody>
      </p:sp>
      <p:sp>
        <p:nvSpPr>
          <p:cNvPr id="6" name="Text Placeholder 7">
            <a:extLst>
              <a:ext uri="{FF2B5EF4-FFF2-40B4-BE49-F238E27FC236}">
                <a16:creationId xmlns:a16="http://schemas.microsoft.com/office/drawing/2014/main" id="{1458E75A-40BE-2142-80B6-CBAB0203A45B}"/>
              </a:ext>
            </a:extLst>
          </p:cNvPr>
          <p:cNvSpPr txBox="1">
            <a:spLocks/>
          </p:cNvSpPr>
          <p:nvPr/>
        </p:nvSpPr>
        <p:spPr>
          <a:xfrm>
            <a:off x="3788434" y="5065504"/>
            <a:ext cx="5183188" cy="61067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Part 2 to be covered by Nacho! </a:t>
            </a:r>
          </a:p>
        </p:txBody>
      </p:sp>
    </p:spTree>
    <p:extLst>
      <p:ext uri="{BB962C8B-B14F-4D97-AF65-F5344CB8AC3E}">
        <p14:creationId xmlns:p14="http://schemas.microsoft.com/office/powerpoint/2010/main" val="2380401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66FE5-233C-6C4D-8EDC-B194AECA7CB9}"/>
              </a:ext>
            </a:extLst>
          </p:cNvPr>
          <p:cNvSpPr>
            <a:spLocks noGrp="1"/>
          </p:cNvSpPr>
          <p:nvPr>
            <p:ph type="title"/>
          </p:nvPr>
        </p:nvSpPr>
        <p:spPr/>
        <p:txBody>
          <a:bodyPr/>
          <a:lstStyle/>
          <a:p>
            <a:pPr algn="ctr"/>
            <a:r>
              <a:rPr lang="en-US" dirty="0"/>
              <a:t>We’re here to help!!! </a:t>
            </a:r>
          </a:p>
        </p:txBody>
      </p:sp>
      <p:sp>
        <p:nvSpPr>
          <p:cNvPr id="3" name="Content Placeholder 2">
            <a:extLst>
              <a:ext uri="{FF2B5EF4-FFF2-40B4-BE49-F238E27FC236}">
                <a16:creationId xmlns:a16="http://schemas.microsoft.com/office/drawing/2014/main" id="{7DD3E395-BB7B-774C-9D1B-57129E8256DA}"/>
              </a:ext>
            </a:extLst>
          </p:cNvPr>
          <p:cNvSpPr>
            <a:spLocks noGrp="1"/>
          </p:cNvSpPr>
          <p:nvPr>
            <p:ph idx="1"/>
          </p:nvPr>
        </p:nvSpPr>
        <p:spPr>
          <a:xfrm>
            <a:off x="838200" y="2639682"/>
            <a:ext cx="10515600" cy="2433099"/>
          </a:xfrm>
        </p:spPr>
        <p:txBody>
          <a:bodyPr>
            <a:normAutofit/>
          </a:bodyPr>
          <a:lstStyle/>
          <a:p>
            <a:pPr marL="0" indent="0" algn="ctr">
              <a:buNone/>
            </a:pPr>
            <a:r>
              <a:rPr lang="en-US" sz="4000" dirty="0"/>
              <a:t>Jeffrey Tran</a:t>
            </a:r>
          </a:p>
          <a:p>
            <a:pPr marL="0" indent="0" algn="ctr">
              <a:buNone/>
            </a:pPr>
            <a:r>
              <a:rPr lang="en-US" sz="4000" dirty="0"/>
              <a:t>818 390 4455 </a:t>
            </a:r>
          </a:p>
          <a:p>
            <a:pPr marL="0" indent="0" algn="ctr">
              <a:buNone/>
            </a:pPr>
            <a:r>
              <a:rPr lang="en-US" sz="4000" dirty="0" err="1"/>
              <a:t>jeffreytran@email.arizona.edu</a:t>
            </a:r>
            <a:endParaRPr lang="en-US" sz="4000" dirty="0"/>
          </a:p>
        </p:txBody>
      </p:sp>
    </p:spTree>
    <p:extLst>
      <p:ext uri="{BB962C8B-B14F-4D97-AF65-F5344CB8AC3E}">
        <p14:creationId xmlns:p14="http://schemas.microsoft.com/office/powerpoint/2010/main" val="640572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FD75F-E7A7-9248-975C-1E8E90C8E8BC}"/>
              </a:ext>
            </a:extLst>
          </p:cNvPr>
          <p:cNvSpPr>
            <a:spLocks noGrp="1"/>
          </p:cNvSpPr>
          <p:nvPr>
            <p:ph type="title"/>
          </p:nvPr>
        </p:nvSpPr>
        <p:spPr/>
        <p:txBody>
          <a:bodyPr/>
          <a:lstStyle/>
          <a:p>
            <a:r>
              <a:rPr lang="en-US" dirty="0"/>
              <a:t>HPI – the Caveat </a:t>
            </a:r>
          </a:p>
        </p:txBody>
      </p:sp>
      <p:sp>
        <p:nvSpPr>
          <p:cNvPr id="3" name="Content Placeholder 2">
            <a:extLst>
              <a:ext uri="{FF2B5EF4-FFF2-40B4-BE49-F238E27FC236}">
                <a16:creationId xmlns:a16="http://schemas.microsoft.com/office/drawing/2014/main" id="{CE4BA2A3-CB61-0E41-B2D0-365FE3E6E08A}"/>
              </a:ext>
            </a:extLst>
          </p:cNvPr>
          <p:cNvSpPr>
            <a:spLocks noGrp="1"/>
          </p:cNvSpPr>
          <p:nvPr>
            <p:ph idx="1"/>
          </p:nvPr>
        </p:nvSpPr>
        <p:spPr>
          <a:xfrm>
            <a:off x="3629024" y="1957387"/>
            <a:ext cx="4714876" cy="2857499"/>
          </a:xfrm>
        </p:spPr>
        <p:txBody>
          <a:bodyPr>
            <a:normAutofit/>
          </a:bodyPr>
          <a:lstStyle/>
          <a:p>
            <a:pPr marL="0" indent="0" algn="ctr">
              <a:buNone/>
            </a:pPr>
            <a:endParaRPr lang="en-US" dirty="0"/>
          </a:p>
          <a:p>
            <a:pPr marL="0" indent="0" algn="ctr">
              <a:buNone/>
            </a:pPr>
            <a:r>
              <a:rPr lang="en-US" dirty="0"/>
              <a:t>#</a:t>
            </a:r>
            <a:r>
              <a:rPr lang="en-US" dirty="0" err="1"/>
              <a:t>internistfirst</a:t>
            </a:r>
            <a:r>
              <a:rPr lang="en-US" dirty="0"/>
              <a:t> </a:t>
            </a:r>
          </a:p>
          <a:p>
            <a:pPr marL="0" indent="0">
              <a:buNone/>
            </a:pPr>
            <a:r>
              <a:rPr lang="en-US" dirty="0"/>
              <a:t>- Keep the differential wide</a:t>
            </a:r>
          </a:p>
          <a:p>
            <a:pPr marL="0" indent="0" algn="ctr">
              <a:buNone/>
            </a:pPr>
            <a:r>
              <a:rPr lang="en-US" dirty="0"/>
              <a:t> </a:t>
            </a:r>
          </a:p>
        </p:txBody>
      </p:sp>
    </p:spTree>
    <p:extLst>
      <p:ext uri="{BB962C8B-B14F-4D97-AF65-F5344CB8AC3E}">
        <p14:creationId xmlns:p14="http://schemas.microsoft.com/office/powerpoint/2010/main" val="1492979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9DE41-015E-D046-9D10-A0061C411FCA}"/>
              </a:ext>
            </a:extLst>
          </p:cNvPr>
          <p:cNvSpPr>
            <a:spLocks noGrp="1"/>
          </p:cNvSpPr>
          <p:nvPr>
            <p:ph type="title"/>
          </p:nvPr>
        </p:nvSpPr>
        <p:spPr/>
        <p:txBody>
          <a:bodyPr/>
          <a:lstStyle/>
          <a:p>
            <a:r>
              <a:rPr lang="en-US" dirty="0"/>
              <a:t>Vital Signs </a:t>
            </a:r>
          </a:p>
        </p:txBody>
      </p:sp>
      <p:sp>
        <p:nvSpPr>
          <p:cNvPr id="4" name="Content Placeholder 8">
            <a:extLst>
              <a:ext uri="{FF2B5EF4-FFF2-40B4-BE49-F238E27FC236}">
                <a16:creationId xmlns:a16="http://schemas.microsoft.com/office/drawing/2014/main" id="{AFB069F5-FF72-844F-A86C-9FBBA0FB81F2}"/>
              </a:ext>
            </a:extLst>
          </p:cNvPr>
          <p:cNvSpPr txBox="1">
            <a:spLocks/>
          </p:cNvSpPr>
          <p:nvPr/>
        </p:nvSpPr>
        <p:spPr>
          <a:xfrm>
            <a:off x="2624051" y="1690688"/>
            <a:ext cx="2471734" cy="1778002"/>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u="sng" dirty="0"/>
              <a:t>Heart Rate</a:t>
            </a:r>
          </a:p>
          <a:p>
            <a:pPr marL="0" indent="0" algn="ctr">
              <a:buNone/>
            </a:pPr>
            <a:r>
              <a:rPr lang="en-US" dirty="0"/>
              <a:t>Very sensitive </a:t>
            </a:r>
          </a:p>
        </p:txBody>
      </p:sp>
      <p:sp>
        <p:nvSpPr>
          <p:cNvPr id="6" name="Content Placeholder 8">
            <a:extLst>
              <a:ext uri="{FF2B5EF4-FFF2-40B4-BE49-F238E27FC236}">
                <a16:creationId xmlns:a16="http://schemas.microsoft.com/office/drawing/2014/main" id="{B6083B2F-AC3F-2F40-AB7E-BADD10F1BAA8}"/>
              </a:ext>
            </a:extLst>
          </p:cNvPr>
          <p:cNvSpPr txBox="1">
            <a:spLocks/>
          </p:cNvSpPr>
          <p:nvPr/>
        </p:nvSpPr>
        <p:spPr>
          <a:xfrm>
            <a:off x="6881636" y="1690688"/>
            <a:ext cx="2471734" cy="1778002"/>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u="sng" dirty="0"/>
              <a:t>Blood Pressure</a:t>
            </a:r>
          </a:p>
          <a:p>
            <a:pPr marL="0" indent="0" algn="ctr">
              <a:buNone/>
            </a:pPr>
            <a:r>
              <a:rPr lang="en-US" dirty="0"/>
              <a:t>First goes up, then goes down</a:t>
            </a:r>
          </a:p>
        </p:txBody>
      </p:sp>
      <p:sp>
        <p:nvSpPr>
          <p:cNvPr id="7" name="Content Placeholder 8">
            <a:extLst>
              <a:ext uri="{FF2B5EF4-FFF2-40B4-BE49-F238E27FC236}">
                <a16:creationId xmlns:a16="http://schemas.microsoft.com/office/drawing/2014/main" id="{7F1BCB3C-9F3E-064E-88F0-708D02936DD3}"/>
              </a:ext>
            </a:extLst>
          </p:cNvPr>
          <p:cNvSpPr txBox="1">
            <a:spLocks/>
          </p:cNvSpPr>
          <p:nvPr/>
        </p:nvSpPr>
        <p:spPr>
          <a:xfrm>
            <a:off x="671516" y="4140262"/>
            <a:ext cx="2471734" cy="1778002"/>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600" u="sng" dirty="0"/>
              <a:t>Respiration Rate</a:t>
            </a:r>
          </a:p>
          <a:p>
            <a:pPr marL="0" indent="0" algn="ctr">
              <a:buNone/>
            </a:pPr>
            <a:r>
              <a:rPr lang="en-US" dirty="0"/>
              <a:t>Volume status</a:t>
            </a:r>
          </a:p>
        </p:txBody>
      </p:sp>
      <p:sp>
        <p:nvSpPr>
          <p:cNvPr id="8" name="Content Placeholder 8">
            <a:extLst>
              <a:ext uri="{FF2B5EF4-FFF2-40B4-BE49-F238E27FC236}">
                <a16:creationId xmlns:a16="http://schemas.microsoft.com/office/drawing/2014/main" id="{3465F749-1B01-7146-A822-CCD20A71DA78}"/>
              </a:ext>
            </a:extLst>
          </p:cNvPr>
          <p:cNvSpPr txBox="1">
            <a:spLocks/>
          </p:cNvSpPr>
          <p:nvPr/>
        </p:nvSpPr>
        <p:spPr>
          <a:xfrm>
            <a:off x="4785935" y="4140262"/>
            <a:ext cx="2471734" cy="1778002"/>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u="sng" dirty="0"/>
              <a:t>O</a:t>
            </a:r>
            <a:r>
              <a:rPr lang="en-US" u="sng" baseline="-25000" dirty="0"/>
              <a:t>2 </a:t>
            </a:r>
            <a:r>
              <a:rPr lang="en-US" u="sng" dirty="0"/>
              <a:t>Saturation</a:t>
            </a:r>
          </a:p>
          <a:p>
            <a:pPr marL="0" indent="0" algn="ctr">
              <a:buNone/>
            </a:pPr>
            <a:r>
              <a:rPr lang="en-US" dirty="0"/>
              <a:t>Volume status</a:t>
            </a:r>
          </a:p>
          <a:p>
            <a:pPr marL="0" indent="0" algn="ctr">
              <a:buFont typeface="Arial" panose="020B0604020202020204" pitchFamily="34" charset="0"/>
              <a:buNone/>
            </a:pPr>
            <a:endParaRPr lang="en-US" u="sng" dirty="0"/>
          </a:p>
        </p:txBody>
      </p:sp>
      <p:sp>
        <p:nvSpPr>
          <p:cNvPr id="10" name="Content Placeholder 8">
            <a:extLst>
              <a:ext uri="{FF2B5EF4-FFF2-40B4-BE49-F238E27FC236}">
                <a16:creationId xmlns:a16="http://schemas.microsoft.com/office/drawing/2014/main" id="{5FF859E5-C915-8E4E-ADD5-D8E2283E357A}"/>
              </a:ext>
            </a:extLst>
          </p:cNvPr>
          <p:cNvSpPr txBox="1">
            <a:spLocks/>
          </p:cNvSpPr>
          <p:nvPr/>
        </p:nvSpPr>
        <p:spPr>
          <a:xfrm>
            <a:off x="8900354" y="4140262"/>
            <a:ext cx="2471734" cy="1778002"/>
          </a:xfrm>
          <a:prstGeom prst="rect">
            <a:avLst/>
          </a:prstGeom>
          <a:ln>
            <a:solidFill>
              <a:schemeClr val="tx1"/>
            </a:solidFill>
          </a:ln>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600" u="sng" dirty="0"/>
              <a:t>Urine Output</a:t>
            </a:r>
          </a:p>
          <a:p>
            <a:pPr marL="0" indent="0" algn="ctr">
              <a:buNone/>
            </a:pPr>
            <a:r>
              <a:rPr lang="en-US" dirty="0"/>
              <a:t>Critical indicator of end-organ perfusion</a:t>
            </a:r>
          </a:p>
        </p:txBody>
      </p:sp>
    </p:spTree>
    <p:extLst>
      <p:ext uri="{BB962C8B-B14F-4D97-AF65-F5344CB8AC3E}">
        <p14:creationId xmlns:p14="http://schemas.microsoft.com/office/powerpoint/2010/main" val="324181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83CE2-B918-6F43-AA9C-4D52D82935CE}"/>
              </a:ext>
            </a:extLst>
          </p:cNvPr>
          <p:cNvSpPr>
            <a:spLocks noGrp="1"/>
          </p:cNvSpPr>
          <p:nvPr>
            <p:ph type="title"/>
          </p:nvPr>
        </p:nvSpPr>
        <p:spPr/>
        <p:txBody>
          <a:bodyPr/>
          <a:lstStyle/>
          <a:p>
            <a:r>
              <a:rPr lang="en-US" dirty="0"/>
              <a:t>Physical Exam – warm/cold, wet/dry </a:t>
            </a:r>
          </a:p>
        </p:txBody>
      </p:sp>
      <p:pic>
        <p:nvPicPr>
          <p:cNvPr id="5" name="Content Placeholder 6">
            <a:extLst>
              <a:ext uri="{FF2B5EF4-FFF2-40B4-BE49-F238E27FC236}">
                <a16:creationId xmlns:a16="http://schemas.microsoft.com/office/drawing/2014/main" id="{5AB9965F-608A-334E-90F0-2041E5C1418A}"/>
              </a:ext>
            </a:extLst>
          </p:cNvPr>
          <p:cNvPicPr>
            <a:picLocks noChangeAspect="1"/>
          </p:cNvPicPr>
          <p:nvPr/>
        </p:nvPicPr>
        <p:blipFill>
          <a:blip r:embed="rId3"/>
          <a:stretch>
            <a:fillRect/>
          </a:stretch>
        </p:blipFill>
        <p:spPr>
          <a:xfrm>
            <a:off x="838199" y="1690687"/>
            <a:ext cx="10391775" cy="3714933"/>
          </a:xfrm>
          <a:prstGeom prst="rect">
            <a:avLst/>
          </a:prstGeom>
        </p:spPr>
      </p:pic>
    </p:spTree>
    <p:extLst>
      <p:ext uri="{BB962C8B-B14F-4D97-AF65-F5344CB8AC3E}">
        <p14:creationId xmlns:p14="http://schemas.microsoft.com/office/powerpoint/2010/main" val="645639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83CE2-B918-6F43-AA9C-4D52D82935CE}"/>
              </a:ext>
            </a:extLst>
          </p:cNvPr>
          <p:cNvSpPr>
            <a:spLocks noGrp="1"/>
          </p:cNvSpPr>
          <p:nvPr>
            <p:ph type="title"/>
          </p:nvPr>
        </p:nvSpPr>
        <p:spPr/>
        <p:txBody>
          <a:bodyPr/>
          <a:lstStyle/>
          <a:p>
            <a:r>
              <a:rPr lang="en-US" dirty="0"/>
              <a:t>Physical Exam – wet or dry? </a:t>
            </a:r>
          </a:p>
        </p:txBody>
      </p:sp>
      <p:sp>
        <p:nvSpPr>
          <p:cNvPr id="3" name="Content Placeholder 2">
            <a:extLst>
              <a:ext uri="{FF2B5EF4-FFF2-40B4-BE49-F238E27FC236}">
                <a16:creationId xmlns:a16="http://schemas.microsoft.com/office/drawing/2014/main" id="{1268E8B0-02CB-C748-AF93-F7BA28E0F716}"/>
              </a:ext>
            </a:extLst>
          </p:cNvPr>
          <p:cNvSpPr>
            <a:spLocks noGrp="1"/>
          </p:cNvSpPr>
          <p:nvPr>
            <p:ph idx="1"/>
          </p:nvPr>
        </p:nvSpPr>
        <p:spPr/>
        <p:txBody>
          <a:bodyPr/>
          <a:lstStyle/>
          <a:p>
            <a:pPr marL="0" indent="0">
              <a:buNone/>
            </a:pPr>
            <a:endParaRPr lang="en-US" dirty="0"/>
          </a:p>
          <a:p>
            <a:pPr marL="342900" indent="-342900">
              <a:buAutoNum type="arabicParenR"/>
            </a:pPr>
            <a:r>
              <a:rPr lang="en-US" dirty="0"/>
              <a:t>Crackles on lung exam</a:t>
            </a:r>
          </a:p>
          <a:p>
            <a:pPr marL="342900" indent="-342900">
              <a:buAutoNum type="arabicParenR"/>
            </a:pPr>
            <a:r>
              <a:rPr lang="en-US" dirty="0"/>
              <a:t>+JVD/HJR</a:t>
            </a:r>
          </a:p>
          <a:p>
            <a:pPr marL="342900" indent="-342900">
              <a:buAutoNum type="arabicParenR"/>
            </a:pPr>
            <a:r>
              <a:rPr lang="en-US" dirty="0"/>
              <a:t>Dependent edema</a:t>
            </a:r>
          </a:p>
          <a:p>
            <a:pPr marL="342900" indent="-342900">
              <a:buAutoNum type="arabicParenR"/>
            </a:pPr>
            <a:r>
              <a:rPr lang="en-US" dirty="0"/>
              <a:t>Orthopnea  </a:t>
            </a:r>
          </a:p>
          <a:p>
            <a:pPr marL="0" indent="0">
              <a:buNone/>
            </a:pPr>
            <a:endParaRPr lang="en-US" dirty="0"/>
          </a:p>
        </p:txBody>
      </p:sp>
      <p:grpSp>
        <p:nvGrpSpPr>
          <p:cNvPr id="8" name="Group 7">
            <a:extLst>
              <a:ext uri="{FF2B5EF4-FFF2-40B4-BE49-F238E27FC236}">
                <a16:creationId xmlns:a16="http://schemas.microsoft.com/office/drawing/2014/main" id="{4DA69E86-92F5-2248-A1EA-DB1EBA6FF2CF}"/>
              </a:ext>
            </a:extLst>
          </p:cNvPr>
          <p:cNvGrpSpPr/>
          <p:nvPr/>
        </p:nvGrpSpPr>
        <p:grpSpPr>
          <a:xfrm>
            <a:off x="2831431" y="2123131"/>
            <a:ext cx="6529137" cy="1720708"/>
            <a:chOff x="2951747" y="4922178"/>
            <a:chExt cx="6529137" cy="1720708"/>
          </a:xfrm>
        </p:grpSpPr>
        <p:sp>
          <p:nvSpPr>
            <p:cNvPr id="9" name="Rectangle 8">
              <a:extLst>
                <a:ext uri="{FF2B5EF4-FFF2-40B4-BE49-F238E27FC236}">
                  <a16:creationId xmlns:a16="http://schemas.microsoft.com/office/drawing/2014/main" id="{308E7C6C-14DC-904F-A325-5385EA1A1909}"/>
                </a:ext>
              </a:extLst>
            </p:cNvPr>
            <p:cNvSpPr/>
            <p:nvPr/>
          </p:nvSpPr>
          <p:spPr>
            <a:xfrm>
              <a:off x="5133474" y="4922178"/>
              <a:ext cx="4347410" cy="17207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“the hepatojugular reflux … predicts PCWP greater than or equal to 15 mmHg. Some studies have also noted a high specificity of about 96%”</a:t>
              </a:r>
            </a:p>
            <a:p>
              <a:r>
                <a:rPr lang="en-US" dirty="0">
                  <a:effectLst/>
                </a:rPr>
                <a:t>  - Marantz PR, </a:t>
              </a:r>
              <a:r>
                <a:rPr lang="en-US" dirty="0"/>
                <a:t>et al. Chest. 1990</a:t>
              </a:r>
              <a:endParaRPr lang="en-US" dirty="0">
                <a:effectLst/>
              </a:endParaRPr>
            </a:p>
          </p:txBody>
        </p:sp>
        <p:cxnSp>
          <p:nvCxnSpPr>
            <p:cNvPr id="10" name="Straight Connector 9">
              <a:extLst>
                <a:ext uri="{FF2B5EF4-FFF2-40B4-BE49-F238E27FC236}">
                  <a16:creationId xmlns:a16="http://schemas.microsoft.com/office/drawing/2014/main" id="{5862C893-853F-D949-9F60-53C73F70B4A7}"/>
                </a:ext>
              </a:extLst>
            </p:cNvPr>
            <p:cNvCxnSpPr>
              <a:cxnSpLocks/>
            </p:cNvCxnSpPr>
            <p:nvPr/>
          </p:nvCxnSpPr>
          <p:spPr>
            <a:xfrm flipH="1">
              <a:off x="2951748" y="4922178"/>
              <a:ext cx="2181726" cy="9492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1AD62FF-8BD0-E44B-80CA-0A36BC9AD8D3}"/>
                </a:ext>
              </a:extLst>
            </p:cNvPr>
            <p:cNvCxnSpPr>
              <a:cxnSpLocks/>
            </p:cNvCxnSpPr>
            <p:nvPr/>
          </p:nvCxnSpPr>
          <p:spPr>
            <a:xfrm>
              <a:off x="2951747" y="5871411"/>
              <a:ext cx="2181727" cy="771475"/>
            </a:xfrm>
            <a:prstGeom prst="line">
              <a:avLst/>
            </a:prstGeom>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FF69B121-8289-7045-87F9-BFD7A1AE34A8}"/>
              </a:ext>
            </a:extLst>
          </p:cNvPr>
          <p:cNvSpPr txBox="1"/>
          <p:nvPr/>
        </p:nvSpPr>
        <p:spPr>
          <a:xfrm>
            <a:off x="838200" y="5090578"/>
            <a:ext cx="3731137" cy="1200329"/>
          </a:xfrm>
          <a:prstGeom prst="rect">
            <a:avLst/>
          </a:prstGeom>
          <a:noFill/>
          <a:ln>
            <a:solidFill>
              <a:schemeClr val="tx1"/>
            </a:solidFill>
          </a:ln>
        </p:spPr>
        <p:txBody>
          <a:bodyPr wrap="square" rtlCol="0">
            <a:spAutoFit/>
          </a:bodyPr>
          <a:lstStyle/>
          <a:p>
            <a:r>
              <a:rPr lang="en-US" dirty="0"/>
              <a:t>JVP: </a:t>
            </a:r>
          </a:p>
          <a:p>
            <a:pPr marL="285750" indent="-285750">
              <a:buFontTx/>
              <a:buChar char="-"/>
            </a:pPr>
            <a:r>
              <a:rPr lang="en-US" dirty="0"/>
              <a:t>30-45</a:t>
            </a:r>
            <a:r>
              <a:rPr lang="en-US" baseline="30000" dirty="0"/>
              <a:t>o</a:t>
            </a:r>
            <a:r>
              <a:rPr lang="en-US" dirty="0"/>
              <a:t>: cm above clavicle + 6cm</a:t>
            </a:r>
          </a:p>
          <a:p>
            <a:pPr marL="285750" indent="-285750">
              <a:buFontTx/>
              <a:buChar char="-"/>
            </a:pPr>
            <a:r>
              <a:rPr lang="en-US" dirty="0"/>
              <a:t>Upright: cm above clavicle + 10cm </a:t>
            </a:r>
          </a:p>
          <a:p>
            <a:pPr marL="285750" indent="-285750">
              <a:buFontTx/>
              <a:buChar char="-"/>
            </a:pPr>
            <a:r>
              <a:rPr lang="en-US" dirty="0"/>
              <a:t>Flat: useless </a:t>
            </a:r>
          </a:p>
        </p:txBody>
      </p:sp>
    </p:spTree>
    <p:extLst>
      <p:ext uri="{BB962C8B-B14F-4D97-AF65-F5344CB8AC3E}">
        <p14:creationId xmlns:p14="http://schemas.microsoft.com/office/powerpoint/2010/main" val="407460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3468</TotalTime>
  <Words>5660</Words>
  <Application>Microsoft Macintosh PowerPoint</Application>
  <PresentationFormat>Widescreen</PresentationFormat>
  <Paragraphs>731</Paragraphs>
  <Slides>53</Slides>
  <Notes>49</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53</vt:i4>
      </vt:variant>
    </vt:vector>
  </HeadingPairs>
  <TitlesOfParts>
    <vt:vector size="57" baseType="lpstr">
      <vt:lpstr>Arial</vt:lpstr>
      <vt:lpstr>Calibri</vt:lpstr>
      <vt:lpstr>Calibri Light</vt:lpstr>
      <vt:lpstr>Office Theme</vt:lpstr>
      <vt:lpstr>The Pump Problem:  Intro to Inpatient Heart Failure Management</vt:lpstr>
      <vt:lpstr>A Consult: Ms. S  </vt:lpstr>
      <vt:lpstr>Goals for Today</vt:lpstr>
      <vt:lpstr>HPI – Symptoms </vt:lpstr>
      <vt:lpstr>HPI – the Why Question</vt:lpstr>
      <vt:lpstr>HPI – the Caveat </vt:lpstr>
      <vt:lpstr>Vital Signs </vt:lpstr>
      <vt:lpstr>Physical Exam – warm/cold, wet/dry </vt:lpstr>
      <vt:lpstr>Physical Exam – wet or dry? </vt:lpstr>
      <vt:lpstr>Recap: Who’s sick? </vt:lpstr>
      <vt:lpstr>Ms. S</vt:lpstr>
      <vt:lpstr>Goals for Today</vt:lpstr>
      <vt:lpstr>Reflex Lab Tests </vt:lpstr>
      <vt:lpstr>Reflex Diagnostics </vt:lpstr>
      <vt:lpstr>Recap: What tests should I order? </vt:lpstr>
      <vt:lpstr>Ms. S</vt:lpstr>
      <vt:lpstr>Goals for Today</vt:lpstr>
      <vt:lpstr>Decompensated Heart Failure vs Cardiogenic Shock</vt:lpstr>
      <vt:lpstr>PV loops and the Cardiac Cycle</vt:lpstr>
      <vt:lpstr>PV loops and the Cardiac Cycle</vt:lpstr>
      <vt:lpstr>PV loops and the Cardiac Cycle</vt:lpstr>
      <vt:lpstr>PV loops and the Cardiac Cycle</vt:lpstr>
      <vt:lpstr>PV loops and the Cardiac Cycle</vt:lpstr>
      <vt:lpstr>Recap: What are the key parameters in pump failure pathophysiology? </vt:lpstr>
      <vt:lpstr>Ms. S</vt:lpstr>
      <vt:lpstr>Goals for Today</vt:lpstr>
      <vt:lpstr>Medical Tools for Pump Failure</vt:lpstr>
      <vt:lpstr>Increasing Inotropy by Decreasing Preload: the Starling Curve</vt:lpstr>
      <vt:lpstr>Medical Tools for Preload Reduction</vt:lpstr>
      <vt:lpstr>Medical Tools for Preload Reduction:  diuretics </vt:lpstr>
      <vt:lpstr>Medical Tools for Preload Reduction:  organic nitrates</vt:lpstr>
      <vt:lpstr>Mechanical Tools for Pump Failure:  Positive-Pressure Ventilation </vt:lpstr>
      <vt:lpstr>Medical Tools for Pump Failure</vt:lpstr>
      <vt:lpstr>Inotrope/Vasopressor Options </vt:lpstr>
      <vt:lpstr>The Cardiogenic Shock Spiral</vt:lpstr>
      <vt:lpstr>Inotrope/Vasopressor Options </vt:lpstr>
      <vt:lpstr>Milrinone </vt:lpstr>
      <vt:lpstr>Medical Tools for Pump Failure</vt:lpstr>
      <vt:lpstr>Medical Tools for Pump Failure</vt:lpstr>
      <vt:lpstr>Medical Tools for Pump Failure:  afterload reduction</vt:lpstr>
      <vt:lpstr>The mechanism of afterload reduction  </vt:lpstr>
      <vt:lpstr>Recap: Medical Tools for Pump Failure</vt:lpstr>
      <vt:lpstr>Ms. S</vt:lpstr>
      <vt:lpstr>Extra Section: monitoring and titrating</vt:lpstr>
      <vt:lpstr>Goals for Today</vt:lpstr>
      <vt:lpstr>Mechanical Circulatory Support Options</vt:lpstr>
      <vt:lpstr>MCS: the IABP – Theory </vt:lpstr>
      <vt:lpstr>MCS: the Impella – Theory </vt:lpstr>
      <vt:lpstr>MCS: VA-ECMO – Theory </vt:lpstr>
      <vt:lpstr>MSC Notes</vt:lpstr>
      <vt:lpstr>Ms. S</vt:lpstr>
      <vt:lpstr>Some finishing points </vt:lpstr>
      <vt:lpstr>We’re here to help!!!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Acute Heart Failure Exacerbation/Cardiogenic Shock</dc:title>
  <dc:creator>Jeffrey Tran</dc:creator>
  <cp:lastModifiedBy>Jeffrey Tran</cp:lastModifiedBy>
  <cp:revision>579</cp:revision>
  <dcterms:created xsi:type="dcterms:W3CDTF">2021-08-02T15:26:45Z</dcterms:created>
  <dcterms:modified xsi:type="dcterms:W3CDTF">2021-12-23T19:16:21Z</dcterms:modified>
</cp:coreProperties>
</file>

<file path=docProps/thumbnail.jpeg>
</file>